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91" r:id="rId6"/>
    <p:sldId id="279" r:id="rId7"/>
    <p:sldId id="282" r:id="rId8"/>
    <p:sldId id="283" r:id="rId9"/>
    <p:sldId id="284" r:id="rId10"/>
    <p:sldId id="293" r:id="rId11"/>
    <p:sldId id="285" r:id="rId12"/>
    <p:sldId id="286" r:id="rId13"/>
    <p:sldId id="287" r:id="rId14"/>
    <p:sldId id="288" r:id="rId15"/>
    <p:sldId id="289" r:id="rId16"/>
    <p:sldId id="268" r:id="rId17"/>
    <p:sldId id="266" r:id="rId18"/>
    <p:sldId id="290" r:id="rId19"/>
    <p:sldId id="269" r:id="rId20"/>
    <p:sldId id="271" r:id="rId21"/>
    <p:sldId id="270" r:id="rId22"/>
    <p:sldId id="280" r:id="rId23"/>
    <p:sldId id="273" r:id="rId24"/>
    <p:sldId id="274" r:id="rId25"/>
    <p:sldId id="281" r:id="rId26"/>
    <p:sldId id="265" r:id="rId27"/>
    <p:sldId id="272" r:id="rId28"/>
    <p:sldId id="278" r:id="rId29"/>
    <p:sldId id="292" r:id="rId30"/>
  </p:sldIdLst>
  <p:sldSz cx="12192000" cy="6858000"/>
  <p:notesSz cx="6858000" cy="9144000"/>
  <p:embeddedFontLst>
    <p:embeddedFont>
      <p:font typeface="等线" panose="02010600030101010101" pitchFamily="2" charset="-122"/>
      <p:regular r:id="rId32"/>
      <p:bold r:id="rId33"/>
    </p:embeddedFont>
    <p:embeddedFont>
      <p:font typeface="等线 Light" panose="02010600030101010101" pitchFamily="2" charset="-122"/>
      <p:regular r:id="rId34"/>
    </p:embeddedFont>
    <p:embeddedFont>
      <p:font typeface="方正卡通简体" panose="03000509000000000000" pitchFamily="65" charset="-122"/>
      <p:regular r:id="rId35"/>
    </p:embeddedFont>
    <p:embeddedFont>
      <p:font typeface="Arial Black" panose="020B0A040201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3" y="252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7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6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39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1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7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9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7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89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2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5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18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69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058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9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6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E60E0-6485-4095-8A88-302D1C74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6732D-594F-4288-9843-BE5CFCC07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8BADD-A306-49A6-819B-5606DA33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D6CF-29BB-451C-8D8C-D9FFABDF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CFD54-9A56-44B5-A7AB-C8D03389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E58-15DC-40B6-8785-7B4BC74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B2EAC-A364-4B0E-8084-E0288028D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14CCAE-4063-4D73-8AC3-8E6698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32970-447A-4C93-AB49-B04D78E2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54CD2-0ED5-4729-8B65-6DD9A22B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C8284C-CF12-432B-8365-24E605450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B26B3-FB46-4CC1-9F72-0D370337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E508D-9555-415B-913B-A399D8C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62BC8-9B20-44D3-8DE3-5C1B489B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53F7-AB0C-40C1-9329-1B31D6B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E5B0-23E1-4021-BA3E-552C7B63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F95B5-0C8E-46FD-81AE-CEFB18D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53502-D4D3-407D-BDBB-FCA3BD9E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6A195-46F4-45DF-8746-DA9EC47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1D074-3693-4C10-9A1D-E64654C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1EFF-47B7-464F-B17B-B33FA48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1AC7EE-456D-4F02-AA7A-3144C267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4BF13-CD9E-4168-9280-0582E0F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55F60-7CCE-4F93-8AC9-D2D1BF2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70BE7-32DA-4E60-B131-A4309F04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4527F-8380-4AE6-94FE-35FAF29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41CA-8E01-4344-99EB-3BBD1E04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85899B-4C59-4715-BBEE-A88840DE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28C3DD-4169-4788-BF7B-CB7C57AA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1C4FCC-112E-4C5E-BBBB-DC78AF33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36EBB-6ABD-422C-90B0-07BD01FA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0F6C5-00BD-4BD3-8F0C-4B9239E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9F57C-EED5-4A7C-AAC5-85186B8E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6599C7-3E3B-4DFC-B66E-E142AF7A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574A4-C900-4098-9543-903DE8C1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BE827E-65C9-4B0B-9BF5-630727C3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01177-9343-4D2C-9BF1-4E848C2D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C2373-BC79-4EC4-B76E-4A9E6233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6035AA-BB44-4FAB-8806-0C7A4CA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6D905-FF94-4AB4-81D6-B938DD0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6BF0EC-A12A-4417-8486-4F5793F0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7B072-D4FF-4D00-A079-D24C90A8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16E35-40EA-4C68-91D9-31DAB040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A009E-2F1D-456D-85B5-C5D7A70E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C4AA11-615F-4754-B982-055086AA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29370-40DB-4348-B6AF-79AA3F1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68FDE-19A2-4083-982A-EAB18B9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D7644-8176-4825-AD74-9BD244BF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639D4E-8AA1-46E0-9C15-B420D489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7E8FA-A624-4508-A29E-600237D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6AA5B1-2766-4432-A572-C199898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4CA65-4753-47B9-B2DE-DDDF40EE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89BEA-00D4-4F49-87C1-F5CD2E9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199087-E855-4528-A09C-66416F5BB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D50CD8-4841-4E95-82A8-0F02E747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D4A80-0682-492E-BE09-BB8E550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185D22-2F12-4EA4-B4DF-617344B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08FFC-D005-48BD-9205-EB137F2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9F469-8D1D-4CDE-81AE-38BD0FB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80CB9-7B46-42E2-91B2-01AE419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741EB-7DD2-443C-B315-E8819E21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71594-1968-45CE-9021-5E0AA63CB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2BBA-B03D-4378-9ACD-22E401C6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8FC852-C434-4D1A-B10C-DD1166971B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28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198132" y="2286818"/>
            <a:ext cx="6721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折纸仿真引擎</a:t>
            </a:r>
            <a:endParaRPr lang="en-US" altLang="zh-CN" sz="6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algn="r"/>
            <a:r>
              <a:rPr lang="zh-CN" altLang="en-US" sz="3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中期答辩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2585" y="4646009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2699" y="3892324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17253" y="2404077"/>
            <a:ext cx="2145978" cy="95105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7558A7E-85BF-4ADE-B348-C52240285D64}"/>
              </a:ext>
            </a:extLst>
          </p:cNvPr>
          <p:cNvSpPr txBox="1"/>
          <p:nvPr/>
        </p:nvSpPr>
        <p:spPr>
          <a:xfrm>
            <a:off x="7439402" y="4878775"/>
            <a:ext cx="4350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罗宇辰 </a:t>
            </a:r>
            <a:r>
              <a:rPr lang="en-US" altLang="zh-CN" sz="3200" dirty="0">
                <a:latin typeface="Comic Sans MS" panose="030F0702030302020204" pitchFamily="66" charset="0"/>
                <a:ea typeface="方正卡通简体" panose="03000509000000000000" pitchFamily="65" charset="-122"/>
              </a:rPr>
              <a:t>516030910101</a:t>
            </a:r>
          </a:p>
          <a:p>
            <a:r>
              <a:rPr lang="zh-CN" altLang="en-US" sz="32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陈志扬 </a:t>
            </a:r>
            <a:r>
              <a:rPr lang="en-US" altLang="zh-CN" sz="3200" dirty="0">
                <a:latin typeface="Comic Sans MS" panose="030F0702030302020204" pitchFamily="66" charset="0"/>
                <a:ea typeface="方正卡通简体" panose="03000509000000000000" pitchFamily="65" charset="-122"/>
              </a:rPr>
              <a:t>516030910347</a:t>
            </a:r>
          </a:p>
          <a:p>
            <a:r>
              <a:rPr lang="zh-CN" altLang="en-US" sz="32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陈     诺 </a:t>
            </a:r>
            <a:r>
              <a:rPr lang="en-US" altLang="zh-CN" sz="3200" dirty="0">
                <a:latin typeface="Comic Sans MS" panose="030F0702030302020204" pitchFamily="66" charset="0"/>
                <a:ea typeface="方正卡通简体" panose="03000509000000000000" pitchFamily="65" charset="-122"/>
              </a:rPr>
              <a:t>516030910199</a:t>
            </a:r>
            <a:endParaRPr lang="zh-CN" altLang="en-US" sz="3200" dirty="0">
              <a:latin typeface="Comic Sans MS" panose="030F0702030302020204" pitchFamily="66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3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E9667DD-3034-4CA3-9FFB-3852E802CE7C}"/>
              </a:ext>
            </a:extLst>
          </p:cNvPr>
          <p:cNvSpPr txBox="1"/>
          <p:nvPr/>
        </p:nvSpPr>
        <p:spPr>
          <a:xfrm>
            <a:off x="1510473" y="234963"/>
            <a:ext cx="528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Pattern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的解析与建模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8CBB58-D1A8-428B-B6EE-97E63B792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65" y="1017282"/>
            <a:ext cx="5254272" cy="50922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C6DEC8-7DF4-4BA3-9877-182998BA1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357" y="1156908"/>
            <a:ext cx="5539560" cy="9960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23F0880-315A-43DF-9396-1958B287B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6" y="2092985"/>
            <a:ext cx="4919873" cy="42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9B7BCD13-E896-44EF-9DF2-81ABFE37D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374" y="2898540"/>
            <a:ext cx="465322" cy="3908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D2F252B-8AC4-44DE-AAE6-323E1BCC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374" y="4144854"/>
            <a:ext cx="465322" cy="39087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D762F02-64A7-4DC6-929D-9DAFA3CB1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92" y="2898540"/>
            <a:ext cx="465322" cy="390871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18CF65D-3C57-4C3E-B8B4-196B511DC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92" y="4144854"/>
            <a:ext cx="465322" cy="390871"/>
          </a:xfrm>
          <a:prstGeom prst="rect">
            <a:avLst/>
          </a:prstGeom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BB7FCEF-3253-4C54-9784-AA4CE16C4441}"/>
              </a:ext>
            </a:extLst>
          </p:cNvPr>
          <p:cNvCxnSpPr/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72B3406-4B31-431A-9327-44420A7FAC29}"/>
              </a:ext>
            </a:extLst>
          </p:cNvPr>
          <p:cNvSpPr/>
          <p:nvPr/>
        </p:nvSpPr>
        <p:spPr>
          <a:xfrm>
            <a:off x="7529146" y="2152595"/>
            <a:ext cx="416064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根据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Vertex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和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Edge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关系找到合理的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Face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表示，需要确定一定的顶点顺序以进行面法向量的计算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8CD7A4D-99FE-4AEE-B7DF-8F55ED891E13}"/>
              </a:ext>
            </a:extLst>
          </p:cNvPr>
          <p:cNvSpPr/>
          <p:nvPr/>
        </p:nvSpPr>
        <p:spPr>
          <a:xfrm>
            <a:off x="7622562" y="4183991"/>
            <a:ext cx="254897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合理的三角化方法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D6011F4-4BBD-4F77-BBA1-E8F8198BC33B}"/>
              </a:ext>
            </a:extLst>
          </p:cNvPr>
          <p:cNvSpPr/>
          <p:nvPr/>
        </p:nvSpPr>
        <p:spPr>
          <a:xfrm>
            <a:off x="907473" y="2294789"/>
            <a:ext cx="329735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设计合适的数据结构来对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Vertex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，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Edge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，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Face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进行建模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7C1A0E2-DF49-43C3-B51F-28BB63FD14EB}"/>
              </a:ext>
            </a:extLst>
          </p:cNvPr>
          <p:cNvSpPr/>
          <p:nvPr/>
        </p:nvSpPr>
        <p:spPr>
          <a:xfrm>
            <a:off x="1011829" y="4144854"/>
            <a:ext cx="339712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去除重复的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Vertex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和</a:t>
            </a: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Edge</a:t>
            </a:r>
            <a:endParaRPr lang="zh-CN" altLang="en-US" sz="20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BDEF1F-33B7-486C-B576-7F01AF56A441}"/>
              </a:ext>
            </a:extLst>
          </p:cNvPr>
          <p:cNvSpPr txBox="1"/>
          <p:nvPr/>
        </p:nvSpPr>
        <p:spPr>
          <a:xfrm>
            <a:off x="1510473" y="234963"/>
            <a:ext cx="528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Pattern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的解析与建模</a:t>
            </a:r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-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难点</a:t>
            </a:r>
          </a:p>
        </p:txBody>
      </p:sp>
    </p:spTree>
    <p:extLst>
      <p:ext uri="{BB962C8B-B14F-4D97-AF65-F5344CB8AC3E}">
        <p14:creationId xmlns:p14="http://schemas.microsoft.com/office/powerpoint/2010/main" val="40129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3" y="234963"/>
            <a:ext cx="629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折痕、折痕顶点建模、约束关系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B8890E-DA86-40B7-803C-5B040B1D1872}"/>
              </a:ext>
            </a:extLst>
          </p:cNvPr>
          <p:cNvSpPr/>
          <p:nvPr/>
        </p:nvSpPr>
        <p:spPr>
          <a:xfrm>
            <a:off x="6460443" y="2221079"/>
            <a:ext cx="346460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折痕顶点：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Node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75C823-B8C8-4A31-AF0E-E94970E1A53B}"/>
              </a:ext>
            </a:extLst>
          </p:cNvPr>
          <p:cNvSpPr/>
          <p:nvPr/>
        </p:nvSpPr>
        <p:spPr>
          <a:xfrm>
            <a:off x="6460443" y="3589389"/>
            <a:ext cx="346460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折痕：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Beam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0D8776-266F-4120-B10F-F0DE9CC635B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39F006A-7566-4520-8F95-5B36D7650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9" y="2454165"/>
            <a:ext cx="5561568" cy="21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Node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类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3CCC554-4BDC-4D22-BCA1-6FB45F8C4E91}"/>
              </a:ext>
            </a:extLst>
          </p:cNvPr>
          <p:cNvSpPr/>
          <p:nvPr/>
        </p:nvSpPr>
        <p:spPr>
          <a:xfrm>
            <a:off x="1566035" y="3770889"/>
            <a:ext cx="260735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5776A5-093D-4714-969A-432F3E365E8D}"/>
              </a:ext>
            </a:extLst>
          </p:cNvPr>
          <p:cNvSpPr/>
          <p:nvPr/>
        </p:nvSpPr>
        <p:spPr>
          <a:xfrm>
            <a:off x="7073479" y="246461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66990F-5983-459F-8E5F-320DE5D91F36}"/>
              </a:ext>
            </a:extLst>
          </p:cNvPr>
          <p:cNvSpPr/>
          <p:nvPr/>
        </p:nvSpPr>
        <p:spPr>
          <a:xfrm>
            <a:off x="7759717" y="377088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4C61F92-825B-4957-940E-36A219EA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18" y="2624958"/>
            <a:ext cx="3730106" cy="1261884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1600" dirty="0">
                <a:solidFill>
                  <a:srgbClr val="24292E"/>
                </a:solidFill>
                <a:ea typeface="-apple-system"/>
              </a:rPr>
              <a:t>构造函数</a:t>
            </a:r>
          </a:p>
          <a:p>
            <a:pPr lvl="0"/>
            <a:endParaRPr lang="zh-CN" altLang="en-US" sz="1600" dirty="0">
              <a:solidFill>
                <a:srgbClr val="24292E"/>
              </a:solidFill>
              <a:ea typeface="-apple-system"/>
            </a:endParaRPr>
          </a:p>
          <a:p>
            <a:pPr lvl="0"/>
            <a:r>
              <a:rPr lang="en-US" altLang="zh-CN" sz="1600" dirty="0">
                <a:solidFill>
                  <a:srgbClr val="24292E"/>
                </a:solidFill>
                <a:ea typeface="-apple-system"/>
              </a:rPr>
              <a:t>Node(Vector3 position, int index</a:t>
            </a:r>
            <a:r>
              <a:rPr lang="zh-CN" altLang="en-US" sz="1600" dirty="0">
                <a:solidFill>
                  <a:srgbClr val="24292E"/>
                </a:solidFill>
                <a:ea typeface="-apple-system"/>
              </a:rPr>
              <a:t>）</a:t>
            </a:r>
            <a:endParaRPr lang="en-US" altLang="zh-CN" sz="1600" dirty="0">
              <a:solidFill>
                <a:srgbClr val="24292E"/>
              </a:solidFill>
              <a:ea typeface="-apple-system"/>
            </a:endParaRPr>
          </a:p>
          <a:p>
            <a:pPr lvl="0"/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lvl="0"/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497DE24-059D-41D4-BCC4-3A2CF0ED6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2" y="1093598"/>
            <a:ext cx="3116850" cy="42370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D0B649B-89CC-4186-BDEA-E245A4A02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003" y="2334428"/>
            <a:ext cx="2808016" cy="1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Beam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类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3CCC554-4BDC-4D22-BCA1-6FB45F8C4E91}"/>
              </a:ext>
            </a:extLst>
          </p:cNvPr>
          <p:cNvSpPr/>
          <p:nvPr/>
        </p:nvSpPr>
        <p:spPr>
          <a:xfrm>
            <a:off x="1566035" y="3770889"/>
            <a:ext cx="260735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5776A5-093D-4714-969A-432F3E365E8D}"/>
              </a:ext>
            </a:extLst>
          </p:cNvPr>
          <p:cNvSpPr/>
          <p:nvPr/>
        </p:nvSpPr>
        <p:spPr>
          <a:xfrm>
            <a:off x="7073479" y="246461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66990F-5983-459F-8E5F-320DE5D91F36}"/>
              </a:ext>
            </a:extLst>
          </p:cNvPr>
          <p:cNvSpPr/>
          <p:nvPr/>
        </p:nvSpPr>
        <p:spPr>
          <a:xfrm>
            <a:off x="7759717" y="377088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4C61F92-825B-4957-940E-36A219EA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45" y="2648690"/>
            <a:ext cx="3730106" cy="1015663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1600" dirty="0">
                <a:solidFill>
                  <a:srgbClr val="24292E"/>
                </a:solidFill>
                <a:ea typeface="-apple-system"/>
              </a:rPr>
              <a:t>构造函数</a:t>
            </a:r>
          </a:p>
          <a:p>
            <a:pPr lvl="0"/>
            <a:endParaRPr lang="en-US" altLang="zh-CN" sz="1600" dirty="0">
              <a:solidFill>
                <a:srgbClr val="24292E"/>
              </a:solidFill>
              <a:ea typeface="-apple-system"/>
            </a:endParaRPr>
          </a:p>
          <a:p>
            <a:pPr lvl="0"/>
            <a:r>
              <a:rPr lang="en-US" altLang="zh-CN" sz="1600" dirty="0">
                <a:solidFill>
                  <a:srgbClr val="24292E"/>
                </a:solidFill>
              </a:rPr>
              <a:t>Beam(pair&lt;</a:t>
            </a:r>
            <a:r>
              <a:rPr lang="en-US" altLang="zh-CN" sz="1600" dirty="0" err="1">
                <a:solidFill>
                  <a:srgbClr val="24292E"/>
                </a:solidFill>
              </a:rPr>
              <a:t>Node,Node</a:t>
            </a:r>
            <a:r>
              <a:rPr lang="en-US" altLang="zh-CN" sz="1600" dirty="0">
                <a:solidFill>
                  <a:srgbClr val="24292E"/>
                </a:solidFill>
              </a:rPr>
              <a:t>&gt; nodes)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lvl="0"/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62BBD2-AB77-4737-A50C-38BA13B48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1" y="1978573"/>
            <a:ext cx="3372909" cy="27268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B95A20-4C34-4A30-A882-E3E880F9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450" y="2542155"/>
            <a:ext cx="1690700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23365" y="89235"/>
            <a:ext cx="3736402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Dynamic solve</a:t>
            </a:r>
            <a:endParaRPr lang="zh-CN" altLang="en-US" sz="3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A7732F-093E-42A5-94B6-59F6BD646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51" y="1271541"/>
            <a:ext cx="5342083" cy="2042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641FBE-1B1A-47CE-B48F-78B8A42DD6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49" y="3237874"/>
            <a:ext cx="709483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2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428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Update: ODE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部分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B8890E-DA86-40B7-803C-5B040B1D1872}"/>
              </a:ext>
            </a:extLst>
          </p:cNvPr>
          <p:cNvSpPr/>
          <p:nvPr/>
        </p:nvSpPr>
        <p:spPr>
          <a:xfrm>
            <a:off x="1005822" y="1508867"/>
            <a:ext cx="843963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数据： 力 </a:t>
            </a:r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&amp; </a:t>
            </a: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加速度 </a:t>
            </a:r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&amp; </a:t>
            </a: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位置 </a:t>
            </a:r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&amp; </a:t>
            </a: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粘性阻尼（稳定性）</a:t>
            </a:r>
          </a:p>
        </p:txBody>
      </p:sp>
      <p:pic>
        <p:nvPicPr>
          <p:cNvPr id="99" name="图片 98">
            <a:extLst>
              <a:ext uri="{FF2B5EF4-FFF2-40B4-BE49-F238E27FC236}">
                <a16:creationId xmlns:a16="http://schemas.microsoft.com/office/drawing/2014/main" id="{E0E2C522-B6F1-4257-9F51-BFDCEC1F9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938" y="2517372"/>
            <a:ext cx="7543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轴向约束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438C124-726A-43D9-80B1-E1628E799BD3}"/>
              </a:ext>
            </a:extLst>
          </p:cNvPr>
          <p:cNvSpPr/>
          <p:nvPr/>
        </p:nvSpPr>
        <p:spPr>
          <a:xfrm>
            <a:off x="1674152" y="1093598"/>
            <a:ext cx="346460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线性弹簧</a:t>
            </a:r>
            <a:endParaRPr lang="en-US" altLang="zh-CN" sz="28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5DF8BC-EE67-41E6-9AEF-7AD0C9321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753" y="1756152"/>
            <a:ext cx="75723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二面角约束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438C124-726A-43D9-80B1-E1628E799BD3}"/>
              </a:ext>
            </a:extLst>
          </p:cNvPr>
          <p:cNvSpPr/>
          <p:nvPr/>
        </p:nvSpPr>
        <p:spPr>
          <a:xfrm>
            <a:off x="1674152" y="1093598"/>
            <a:ext cx="346460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线性扭转弹簧</a:t>
            </a:r>
            <a:endParaRPr lang="en-US" altLang="zh-CN" sz="28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D97D51-E81D-49A1-968E-B64BCAA58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482" y="4526095"/>
            <a:ext cx="5172497" cy="1542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85D2B1-A9F3-467C-A7F3-8917B8778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82" y="1756152"/>
            <a:ext cx="5162947" cy="27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8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458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面约束：优化约束效果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C5129C6-2907-4E83-AD7D-9AC2E1D076B1}"/>
              </a:ext>
            </a:extLst>
          </p:cNvPr>
          <p:cNvSpPr/>
          <p:nvPr/>
        </p:nvSpPr>
        <p:spPr>
          <a:xfrm>
            <a:off x="1674152" y="1093598"/>
            <a:ext cx="647924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维持高纵横比三角面片拓扑结构</a:t>
            </a:r>
            <a:endParaRPr lang="en-US" altLang="zh-CN" sz="28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AECC09E-50AD-4FED-AB15-DD67C58FC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152" y="1856309"/>
            <a:ext cx="7743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B885C3-B75B-4074-9B3C-C10DEF39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F11B2B-8570-4EFB-B729-2FA0C7CD09F1}"/>
              </a:ext>
            </a:extLst>
          </p:cNvPr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目录</a:t>
            </a:r>
            <a:endParaRPr lang="en-US" altLang="zh-CN" sz="48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2D8239-CF23-41EE-947B-1C648FB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D96015-94B3-4801-9CC9-2E0E2A3B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47584B-E5B2-4CBF-BA33-00E72EFA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F8B367-67FC-4E04-A8CA-9DE275D99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21FED82-A828-4777-9A3E-407C27585843}"/>
              </a:ext>
            </a:extLst>
          </p:cNvPr>
          <p:cNvSpPr txBox="1"/>
          <p:nvPr/>
        </p:nvSpPr>
        <p:spPr>
          <a:xfrm>
            <a:off x="4240331" y="2734330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项目简介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A7448-3F21-4419-BF0A-A5B0077F0236}"/>
              </a:ext>
            </a:extLst>
          </p:cNvPr>
          <p:cNvSpPr txBox="1"/>
          <p:nvPr/>
        </p:nvSpPr>
        <p:spPr>
          <a:xfrm>
            <a:off x="4240331" y="3547116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已完成工作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E60B18-192D-460A-B67C-580F320C1469}"/>
              </a:ext>
            </a:extLst>
          </p:cNvPr>
          <p:cNvSpPr txBox="1"/>
          <p:nvPr/>
        </p:nvSpPr>
        <p:spPr>
          <a:xfrm>
            <a:off x="4240331" y="4359902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VR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部分设计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FA5CE1-26C2-43D4-AB04-3616DB31C924}"/>
              </a:ext>
            </a:extLst>
          </p:cNvPr>
          <p:cNvSpPr txBox="1"/>
          <p:nvPr/>
        </p:nvSpPr>
        <p:spPr>
          <a:xfrm>
            <a:off x="4240331" y="5172689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后续安排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24D76F-B2B0-42B7-A677-D73468ED5FF2}"/>
              </a:ext>
            </a:extLst>
          </p:cNvPr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46E0BD-A048-42D1-A962-E72835F93D73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CB66A8-DFD2-4693-B95B-DAE8137876A4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B17D71D-BDD4-4729-9F67-AC26BE88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D8B82C6-3EB9-462F-A503-0E8E97147F07}"/>
              </a:ext>
            </a:extLst>
          </p:cNvPr>
          <p:cNvGrpSpPr/>
          <p:nvPr/>
        </p:nvGrpSpPr>
        <p:grpSpPr>
          <a:xfrm flipH="1">
            <a:off x="2057387" y="3705247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967CE6B-35EA-44C9-BAFD-E078DC359F68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99FD09-8C18-4344-B883-BD62B3766BFC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Ｔｗｏ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F41496D-3652-4338-93DC-CEF85A5A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E42874-9465-48EE-9900-E527B5806B7D}"/>
              </a:ext>
            </a:extLst>
          </p:cNvPr>
          <p:cNvGrpSpPr/>
          <p:nvPr/>
        </p:nvGrpSpPr>
        <p:grpSpPr>
          <a:xfrm>
            <a:off x="3562337" y="4519872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59E4B79-C294-4664-A00B-945116AD7080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DE797C6-713F-440C-BF0F-D8B384B6EC17}"/>
                </a:ext>
              </a:extLst>
            </p:cNvPr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0CDCDD4-565D-4F19-8DB1-CDC8A47C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F64198E-D3F1-496F-831E-2279086B9760}"/>
              </a:ext>
            </a:extLst>
          </p:cNvPr>
          <p:cNvGrpSpPr/>
          <p:nvPr/>
        </p:nvGrpSpPr>
        <p:grpSpPr>
          <a:xfrm flipH="1">
            <a:off x="2057387" y="5334497"/>
            <a:ext cx="6527821" cy="597268"/>
            <a:chOff x="230895" y="130347"/>
            <a:chExt cx="10527826" cy="963251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269834F-2CA2-4924-8FA1-7997E3041EEC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068118-7EF1-4CB6-909E-48A0A92FD826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Ｆｏｕｒ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BFD732D-D89B-4848-A18C-8D9F8221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Update: 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文件结构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E547F750-A964-429B-A80D-DB91EAAFD638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5542336" y="2856546"/>
            <a:ext cx="661441" cy="693357"/>
          </a:xfrm>
          <a:custGeom>
            <a:avLst/>
            <a:gdLst>
              <a:gd name="T0" fmla="*/ 216 w 225"/>
              <a:gd name="T1" fmla="*/ 95 h 235"/>
              <a:gd name="T2" fmla="*/ 189 w 225"/>
              <a:gd name="T3" fmla="*/ 94 h 235"/>
              <a:gd name="T4" fmla="*/ 170 w 225"/>
              <a:gd name="T5" fmla="*/ 94 h 235"/>
              <a:gd name="T6" fmla="*/ 166 w 225"/>
              <a:gd name="T7" fmla="*/ 3 h 235"/>
              <a:gd name="T8" fmla="*/ 159 w 225"/>
              <a:gd name="T9" fmla="*/ 3 h 235"/>
              <a:gd name="T10" fmla="*/ 158 w 225"/>
              <a:gd name="T11" fmla="*/ 7 h 235"/>
              <a:gd name="T12" fmla="*/ 104 w 225"/>
              <a:gd name="T13" fmla="*/ 10 h 235"/>
              <a:gd name="T14" fmla="*/ 73 w 225"/>
              <a:gd name="T15" fmla="*/ 13 h 235"/>
              <a:gd name="T16" fmla="*/ 56 w 225"/>
              <a:gd name="T17" fmla="*/ 16 h 235"/>
              <a:gd name="T18" fmla="*/ 52 w 225"/>
              <a:gd name="T19" fmla="*/ 16 h 235"/>
              <a:gd name="T20" fmla="*/ 50 w 225"/>
              <a:gd name="T21" fmla="*/ 15 h 235"/>
              <a:gd name="T22" fmla="*/ 50 w 225"/>
              <a:gd name="T23" fmla="*/ 15 h 235"/>
              <a:gd name="T24" fmla="*/ 45 w 225"/>
              <a:gd name="T25" fmla="*/ 17 h 235"/>
              <a:gd name="T26" fmla="*/ 45 w 225"/>
              <a:gd name="T27" fmla="*/ 18 h 235"/>
              <a:gd name="T28" fmla="*/ 49 w 225"/>
              <a:gd name="T29" fmla="*/ 24 h 235"/>
              <a:gd name="T30" fmla="*/ 50 w 225"/>
              <a:gd name="T31" fmla="*/ 24 h 235"/>
              <a:gd name="T32" fmla="*/ 51 w 225"/>
              <a:gd name="T33" fmla="*/ 105 h 235"/>
              <a:gd name="T34" fmla="*/ 51 w 225"/>
              <a:gd name="T35" fmla="*/ 107 h 235"/>
              <a:gd name="T36" fmla="*/ 4 w 225"/>
              <a:gd name="T37" fmla="*/ 109 h 235"/>
              <a:gd name="T38" fmla="*/ 2 w 225"/>
              <a:gd name="T39" fmla="*/ 114 h 235"/>
              <a:gd name="T40" fmla="*/ 1 w 225"/>
              <a:gd name="T41" fmla="*/ 114 h 235"/>
              <a:gd name="T42" fmla="*/ 2 w 225"/>
              <a:gd name="T43" fmla="*/ 115 h 235"/>
              <a:gd name="T44" fmla="*/ 0 w 225"/>
              <a:gd name="T45" fmla="*/ 116 h 235"/>
              <a:gd name="T46" fmla="*/ 0 w 225"/>
              <a:gd name="T47" fmla="*/ 116 h 235"/>
              <a:gd name="T48" fmla="*/ 1 w 225"/>
              <a:gd name="T49" fmla="*/ 118 h 235"/>
              <a:gd name="T50" fmla="*/ 19 w 225"/>
              <a:gd name="T51" fmla="*/ 142 h 235"/>
              <a:gd name="T52" fmla="*/ 51 w 225"/>
              <a:gd name="T53" fmla="*/ 183 h 235"/>
              <a:gd name="T54" fmla="*/ 101 w 225"/>
              <a:gd name="T55" fmla="*/ 230 h 235"/>
              <a:gd name="T56" fmla="*/ 101 w 225"/>
              <a:gd name="T57" fmla="*/ 230 h 235"/>
              <a:gd name="T58" fmla="*/ 107 w 225"/>
              <a:gd name="T59" fmla="*/ 232 h 235"/>
              <a:gd name="T60" fmla="*/ 161 w 225"/>
              <a:gd name="T61" fmla="*/ 188 h 235"/>
              <a:gd name="T62" fmla="*/ 219 w 225"/>
              <a:gd name="T63" fmla="*/ 112 h 235"/>
              <a:gd name="T64" fmla="*/ 220 w 225"/>
              <a:gd name="T65" fmla="*/ 108 h 235"/>
              <a:gd name="T66" fmla="*/ 216 w 225"/>
              <a:gd name="T67" fmla="*/ 95 h 235"/>
              <a:gd name="T68" fmla="*/ 143 w 225"/>
              <a:gd name="T69" fmla="*/ 188 h 235"/>
              <a:gd name="T70" fmla="*/ 103 w 225"/>
              <a:gd name="T71" fmla="*/ 224 h 235"/>
              <a:gd name="T72" fmla="*/ 84 w 225"/>
              <a:gd name="T73" fmla="*/ 205 h 235"/>
              <a:gd name="T74" fmla="*/ 54 w 225"/>
              <a:gd name="T75" fmla="*/ 171 h 235"/>
              <a:gd name="T76" fmla="*/ 7 w 225"/>
              <a:gd name="T77" fmla="*/ 117 h 235"/>
              <a:gd name="T78" fmla="*/ 33 w 225"/>
              <a:gd name="T79" fmla="*/ 120 h 235"/>
              <a:gd name="T80" fmla="*/ 58 w 225"/>
              <a:gd name="T81" fmla="*/ 120 h 235"/>
              <a:gd name="T82" fmla="*/ 62 w 225"/>
              <a:gd name="T83" fmla="*/ 110 h 235"/>
              <a:gd name="T84" fmla="*/ 64 w 225"/>
              <a:gd name="T85" fmla="*/ 104 h 235"/>
              <a:gd name="T86" fmla="*/ 58 w 225"/>
              <a:gd name="T87" fmla="*/ 25 h 235"/>
              <a:gd name="T88" fmla="*/ 157 w 225"/>
              <a:gd name="T89" fmla="*/ 19 h 235"/>
              <a:gd name="T90" fmla="*/ 156 w 225"/>
              <a:gd name="T91" fmla="*/ 62 h 235"/>
              <a:gd name="T92" fmla="*/ 159 w 225"/>
              <a:gd name="T93" fmla="*/ 105 h 235"/>
              <a:gd name="T94" fmla="*/ 168 w 225"/>
              <a:gd name="T95" fmla="*/ 107 h 235"/>
              <a:gd name="T96" fmla="*/ 185 w 225"/>
              <a:gd name="T97" fmla="*/ 108 h 235"/>
              <a:gd name="T98" fmla="*/ 206 w 225"/>
              <a:gd name="T99" fmla="*/ 109 h 235"/>
              <a:gd name="T100" fmla="*/ 143 w 225"/>
              <a:gd name="T101" fmla="*/ 18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" h="235">
                <a:moveTo>
                  <a:pt x="216" y="95"/>
                </a:moveTo>
                <a:cubicBezTo>
                  <a:pt x="207" y="94"/>
                  <a:pt x="198" y="94"/>
                  <a:pt x="189" y="94"/>
                </a:cubicBezTo>
                <a:cubicBezTo>
                  <a:pt x="183" y="94"/>
                  <a:pt x="177" y="93"/>
                  <a:pt x="170" y="94"/>
                </a:cubicBezTo>
                <a:cubicBezTo>
                  <a:pt x="167" y="64"/>
                  <a:pt x="172" y="33"/>
                  <a:pt x="166" y="3"/>
                </a:cubicBezTo>
                <a:cubicBezTo>
                  <a:pt x="165" y="0"/>
                  <a:pt x="160" y="0"/>
                  <a:pt x="159" y="3"/>
                </a:cubicBezTo>
                <a:cubicBezTo>
                  <a:pt x="159" y="4"/>
                  <a:pt x="159" y="6"/>
                  <a:pt x="158" y="7"/>
                </a:cubicBezTo>
                <a:cubicBezTo>
                  <a:pt x="140" y="6"/>
                  <a:pt x="122" y="8"/>
                  <a:pt x="104" y="10"/>
                </a:cubicBezTo>
                <a:cubicBezTo>
                  <a:pt x="94" y="11"/>
                  <a:pt x="83" y="13"/>
                  <a:pt x="73" y="13"/>
                </a:cubicBezTo>
                <a:cubicBezTo>
                  <a:pt x="71" y="14"/>
                  <a:pt x="62" y="15"/>
                  <a:pt x="56" y="16"/>
                </a:cubicBezTo>
                <a:cubicBezTo>
                  <a:pt x="55" y="15"/>
                  <a:pt x="53" y="15"/>
                  <a:pt x="52" y="16"/>
                </a:cubicBezTo>
                <a:cubicBezTo>
                  <a:pt x="51" y="16"/>
                  <a:pt x="50" y="15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4"/>
                  <a:pt x="46" y="15"/>
                  <a:pt x="45" y="17"/>
                </a:cubicBezTo>
                <a:cubicBezTo>
                  <a:pt x="45" y="18"/>
                  <a:pt x="45" y="18"/>
                  <a:pt x="45" y="18"/>
                </a:cubicBezTo>
                <a:cubicBezTo>
                  <a:pt x="44" y="21"/>
                  <a:pt x="46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47" y="50"/>
                  <a:pt x="51" y="79"/>
                  <a:pt x="51" y="105"/>
                </a:cubicBezTo>
                <a:cubicBezTo>
                  <a:pt x="51" y="106"/>
                  <a:pt x="51" y="106"/>
                  <a:pt x="51" y="107"/>
                </a:cubicBezTo>
                <a:cubicBezTo>
                  <a:pt x="36" y="110"/>
                  <a:pt x="18" y="98"/>
                  <a:pt x="4" y="109"/>
                </a:cubicBezTo>
                <a:cubicBezTo>
                  <a:pt x="2" y="110"/>
                  <a:pt x="2" y="112"/>
                  <a:pt x="2" y="114"/>
                </a:cubicBezTo>
                <a:cubicBezTo>
                  <a:pt x="2" y="114"/>
                  <a:pt x="2" y="114"/>
                  <a:pt x="1" y="114"/>
                </a:cubicBezTo>
                <a:cubicBezTo>
                  <a:pt x="1" y="115"/>
                  <a:pt x="2" y="115"/>
                  <a:pt x="2" y="115"/>
                </a:cubicBezTo>
                <a:cubicBezTo>
                  <a:pt x="1" y="114"/>
                  <a:pt x="0" y="115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1" y="118"/>
                  <a:pt x="1" y="118"/>
                </a:cubicBezTo>
                <a:cubicBezTo>
                  <a:pt x="2" y="118"/>
                  <a:pt x="17" y="140"/>
                  <a:pt x="19" y="142"/>
                </a:cubicBezTo>
                <a:cubicBezTo>
                  <a:pt x="30" y="155"/>
                  <a:pt x="41" y="168"/>
                  <a:pt x="51" y="183"/>
                </a:cubicBezTo>
                <a:cubicBezTo>
                  <a:pt x="63" y="200"/>
                  <a:pt x="81" y="222"/>
                  <a:pt x="101" y="230"/>
                </a:cubicBezTo>
                <a:cubicBezTo>
                  <a:pt x="101" y="230"/>
                  <a:pt x="101" y="230"/>
                  <a:pt x="101" y="230"/>
                </a:cubicBezTo>
                <a:cubicBezTo>
                  <a:pt x="99" y="234"/>
                  <a:pt x="105" y="235"/>
                  <a:pt x="107" y="232"/>
                </a:cubicBezTo>
                <a:cubicBezTo>
                  <a:pt x="120" y="214"/>
                  <a:pt x="145" y="204"/>
                  <a:pt x="161" y="188"/>
                </a:cubicBezTo>
                <a:cubicBezTo>
                  <a:pt x="183" y="165"/>
                  <a:pt x="203" y="139"/>
                  <a:pt x="219" y="112"/>
                </a:cubicBezTo>
                <a:cubicBezTo>
                  <a:pt x="220" y="110"/>
                  <a:pt x="220" y="109"/>
                  <a:pt x="220" y="108"/>
                </a:cubicBezTo>
                <a:cubicBezTo>
                  <a:pt x="225" y="104"/>
                  <a:pt x="223" y="95"/>
                  <a:pt x="216" y="95"/>
                </a:cubicBezTo>
                <a:close/>
                <a:moveTo>
                  <a:pt x="143" y="188"/>
                </a:moveTo>
                <a:cubicBezTo>
                  <a:pt x="130" y="201"/>
                  <a:pt x="112" y="209"/>
                  <a:pt x="103" y="224"/>
                </a:cubicBezTo>
                <a:cubicBezTo>
                  <a:pt x="98" y="216"/>
                  <a:pt x="91" y="211"/>
                  <a:pt x="84" y="205"/>
                </a:cubicBezTo>
                <a:cubicBezTo>
                  <a:pt x="73" y="194"/>
                  <a:pt x="64" y="183"/>
                  <a:pt x="54" y="171"/>
                </a:cubicBezTo>
                <a:cubicBezTo>
                  <a:pt x="40" y="152"/>
                  <a:pt x="25" y="131"/>
                  <a:pt x="7" y="117"/>
                </a:cubicBezTo>
                <a:cubicBezTo>
                  <a:pt x="16" y="118"/>
                  <a:pt x="25" y="118"/>
                  <a:pt x="33" y="120"/>
                </a:cubicBezTo>
                <a:cubicBezTo>
                  <a:pt x="41" y="121"/>
                  <a:pt x="50" y="123"/>
                  <a:pt x="58" y="120"/>
                </a:cubicBezTo>
                <a:cubicBezTo>
                  <a:pt x="63" y="118"/>
                  <a:pt x="64" y="113"/>
                  <a:pt x="62" y="110"/>
                </a:cubicBezTo>
                <a:cubicBezTo>
                  <a:pt x="64" y="108"/>
                  <a:pt x="65" y="106"/>
                  <a:pt x="64" y="104"/>
                </a:cubicBezTo>
                <a:cubicBezTo>
                  <a:pt x="64" y="78"/>
                  <a:pt x="63" y="50"/>
                  <a:pt x="58" y="25"/>
                </a:cubicBezTo>
                <a:cubicBezTo>
                  <a:pt x="90" y="27"/>
                  <a:pt x="125" y="21"/>
                  <a:pt x="157" y="19"/>
                </a:cubicBezTo>
                <a:cubicBezTo>
                  <a:pt x="155" y="33"/>
                  <a:pt x="156" y="48"/>
                  <a:pt x="156" y="62"/>
                </a:cubicBezTo>
                <a:cubicBezTo>
                  <a:pt x="155" y="75"/>
                  <a:pt x="152" y="93"/>
                  <a:pt x="159" y="105"/>
                </a:cubicBezTo>
                <a:cubicBezTo>
                  <a:pt x="161" y="109"/>
                  <a:pt x="166" y="109"/>
                  <a:pt x="168" y="107"/>
                </a:cubicBezTo>
                <a:cubicBezTo>
                  <a:pt x="174" y="108"/>
                  <a:pt x="180" y="108"/>
                  <a:pt x="185" y="108"/>
                </a:cubicBezTo>
                <a:cubicBezTo>
                  <a:pt x="192" y="108"/>
                  <a:pt x="199" y="109"/>
                  <a:pt x="206" y="109"/>
                </a:cubicBezTo>
                <a:cubicBezTo>
                  <a:pt x="187" y="137"/>
                  <a:pt x="166" y="164"/>
                  <a:pt x="143" y="1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E5259CA-B981-4F90-93CE-4BB045C943E9}"/>
              </a:ext>
            </a:extLst>
          </p:cNvPr>
          <p:cNvSpPr>
            <a:spLocks/>
          </p:cNvSpPr>
          <p:nvPr/>
        </p:nvSpPr>
        <p:spPr bwMode="auto">
          <a:xfrm rot="891677">
            <a:off x="7786433" y="4440701"/>
            <a:ext cx="626440" cy="267159"/>
          </a:xfrm>
          <a:custGeom>
            <a:avLst/>
            <a:gdLst>
              <a:gd name="T0" fmla="*/ 126 w 127"/>
              <a:gd name="T1" fmla="*/ 12 h 54"/>
              <a:gd name="T2" fmla="*/ 82 w 127"/>
              <a:gd name="T3" fmla="*/ 14 h 54"/>
              <a:gd name="T4" fmla="*/ 23 w 127"/>
              <a:gd name="T5" fmla="*/ 30 h 54"/>
              <a:gd name="T6" fmla="*/ 28 w 127"/>
              <a:gd name="T7" fmla="*/ 16 h 54"/>
              <a:gd name="T8" fmla="*/ 23 w 127"/>
              <a:gd name="T9" fmla="*/ 13 h 54"/>
              <a:gd name="T10" fmla="*/ 3 w 127"/>
              <a:gd name="T11" fmla="*/ 36 h 54"/>
              <a:gd name="T12" fmla="*/ 8 w 127"/>
              <a:gd name="T13" fmla="*/ 48 h 54"/>
              <a:gd name="T14" fmla="*/ 42 w 127"/>
              <a:gd name="T15" fmla="*/ 53 h 54"/>
              <a:gd name="T16" fmla="*/ 47 w 127"/>
              <a:gd name="T17" fmla="*/ 40 h 54"/>
              <a:gd name="T18" fmla="*/ 44 w 127"/>
              <a:gd name="T19" fmla="*/ 39 h 54"/>
              <a:gd name="T20" fmla="*/ 70 w 127"/>
              <a:gd name="T21" fmla="*/ 30 h 54"/>
              <a:gd name="T22" fmla="*/ 125 w 127"/>
              <a:gd name="T23" fmla="*/ 16 h 54"/>
              <a:gd name="T24" fmla="*/ 126 w 127"/>
              <a:gd name="T25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54">
                <a:moveTo>
                  <a:pt x="126" y="12"/>
                </a:moveTo>
                <a:cubicBezTo>
                  <a:pt x="119" y="0"/>
                  <a:pt x="92" y="11"/>
                  <a:pt x="82" y="14"/>
                </a:cubicBezTo>
                <a:cubicBezTo>
                  <a:pt x="64" y="19"/>
                  <a:pt x="42" y="29"/>
                  <a:pt x="23" y="30"/>
                </a:cubicBezTo>
                <a:cubicBezTo>
                  <a:pt x="25" y="25"/>
                  <a:pt x="27" y="21"/>
                  <a:pt x="28" y="16"/>
                </a:cubicBezTo>
                <a:cubicBezTo>
                  <a:pt x="29" y="13"/>
                  <a:pt x="26" y="11"/>
                  <a:pt x="23" y="13"/>
                </a:cubicBezTo>
                <a:cubicBezTo>
                  <a:pt x="14" y="18"/>
                  <a:pt x="10" y="28"/>
                  <a:pt x="3" y="36"/>
                </a:cubicBezTo>
                <a:cubicBezTo>
                  <a:pt x="0" y="41"/>
                  <a:pt x="2" y="47"/>
                  <a:pt x="8" y="48"/>
                </a:cubicBezTo>
                <a:cubicBezTo>
                  <a:pt x="20" y="48"/>
                  <a:pt x="30" y="50"/>
                  <a:pt x="42" y="53"/>
                </a:cubicBezTo>
                <a:cubicBezTo>
                  <a:pt x="49" y="54"/>
                  <a:pt x="54" y="44"/>
                  <a:pt x="47" y="40"/>
                </a:cubicBezTo>
                <a:cubicBezTo>
                  <a:pt x="46" y="40"/>
                  <a:pt x="45" y="39"/>
                  <a:pt x="44" y="39"/>
                </a:cubicBezTo>
                <a:cubicBezTo>
                  <a:pt x="53" y="36"/>
                  <a:pt x="62" y="32"/>
                  <a:pt x="70" y="30"/>
                </a:cubicBezTo>
                <a:cubicBezTo>
                  <a:pt x="89" y="25"/>
                  <a:pt x="107" y="20"/>
                  <a:pt x="125" y="16"/>
                </a:cubicBezTo>
                <a:cubicBezTo>
                  <a:pt x="126" y="15"/>
                  <a:pt x="127" y="14"/>
                  <a:pt x="126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190FAED0-D35E-4D6E-8B5F-2FF668CE6AD7}"/>
              </a:ext>
            </a:extLst>
          </p:cNvPr>
          <p:cNvSpPr>
            <a:spLocks/>
          </p:cNvSpPr>
          <p:nvPr/>
        </p:nvSpPr>
        <p:spPr bwMode="auto">
          <a:xfrm rot="6595166">
            <a:off x="7827600" y="1668267"/>
            <a:ext cx="423768" cy="554584"/>
          </a:xfrm>
          <a:custGeom>
            <a:avLst/>
            <a:gdLst>
              <a:gd name="T0" fmla="*/ 77 w 86"/>
              <a:gd name="T1" fmla="*/ 75 h 112"/>
              <a:gd name="T2" fmla="*/ 75 w 86"/>
              <a:gd name="T3" fmla="*/ 69 h 112"/>
              <a:gd name="T4" fmla="*/ 64 w 86"/>
              <a:gd name="T5" fmla="*/ 74 h 112"/>
              <a:gd name="T6" fmla="*/ 64 w 86"/>
              <a:gd name="T7" fmla="*/ 75 h 112"/>
              <a:gd name="T8" fmla="*/ 47 w 86"/>
              <a:gd name="T9" fmla="*/ 56 h 112"/>
              <a:gd name="T10" fmla="*/ 4 w 86"/>
              <a:gd name="T11" fmla="*/ 2 h 112"/>
              <a:gd name="T12" fmla="*/ 1 w 86"/>
              <a:gd name="T13" fmla="*/ 4 h 112"/>
              <a:gd name="T14" fmla="*/ 31 w 86"/>
              <a:gd name="T15" fmla="*/ 54 h 112"/>
              <a:gd name="T16" fmla="*/ 65 w 86"/>
              <a:gd name="T17" fmla="*/ 96 h 112"/>
              <a:gd name="T18" fmla="*/ 58 w 86"/>
              <a:gd name="T19" fmla="*/ 94 h 112"/>
              <a:gd name="T20" fmla="*/ 42 w 86"/>
              <a:gd name="T21" fmla="*/ 92 h 112"/>
              <a:gd name="T22" fmla="*/ 41 w 86"/>
              <a:gd name="T23" fmla="*/ 100 h 112"/>
              <a:gd name="T24" fmla="*/ 77 w 86"/>
              <a:gd name="T25" fmla="*/ 103 h 112"/>
              <a:gd name="T26" fmla="*/ 77 w 86"/>
              <a:gd name="T27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2">
                <a:moveTo>
                  <a:pt x="77" y="75"/>
                </a:moveTo>
                <a:cubicBezTo>
                  <a:pt x="77" y="73"/>
                  <a:pt x="76" y="71"/>
                  <a:pt x="75" y="69"/>
                </a:cubicBezTo>
                <a:cubicBezTo>
                  <a:pt x="72" y="62"/>
                  <a:pt x="62" y="67"/>
                  <a:pt x="64" y="74"/>
                </a:cubicBezTo>
                <a:cubicBezTo>
                  <a:pt x="64" y="74"/>
                  <a:pt x="64" y="74"/>
                  <a:pt x="64" y="75"/>
                </a:cubicBezTo>
                <a:cubicBezTo>
                  <a:pt x="59" y="68"/>
                  <a:pt x="53" y="62"/>
                  <a:pt x="47" y="56"/>
                </a:cubicBezTo>
                <a:cubicBezTo>
                  <a:pt x="32" y="39"/>
                  <a:pt x="22" y="17"/>
                  <a:pt x="4" y="2"/>
                </a:cubicBezTo>
                <a:cubicBezTo>
                  <a:pt x="3" y="0"/>
                  <a:pt x="0" y="2"/>
                  <a:pt x="1" y="4"/>
                </a:cubicBezTo>
                <a:cubicBezTo>
                  <a:pt x="6" y="22"/>
                  <a:pt x="20" y="39"/>
                  <a:pt x="31" y="54"/>
                </a:cubicBezTo>
                <a:cubicBezTo>
                  <a:pt x="41" y="68"/>
                  <a:pt x="53" y="83"/>
                  <a:pt x="65" y="96"/>
                </a:cubicBezTo>
                <a:cubicBezTo>
                  <a:pt x="62" y="96"/>
                  <a:pt x="59" y="94"/>
                  <a:pt x="58" y="94"/>
                </a:cubicBezTo>
                <a:cubicBezTo>
                  <a:pt x="53" y="93"/>
                  <a:pt x="48" y="91"/>
                  <a:pt x="42" y="92"/>
                </a:cubicBezTo>
                <a:cubicBezTo>
                  <a:pt x="38" y="93"/>
                  <a:pt x="37" y="99"/>
                  <a:pt x="41" y="100"/>
                </a:cubicBezTo>
                <a:cubicBezTo>
                  <a:pt x="52" y="102"/>
                  <a:pt x="67" y="112"/>
                  <a:pt x="77" y="103"/>
                </a:cubicBezTo>
                <a:cubicBezTo>
                  <a:pt x="86" y="96"/>
                  <a:pt x="79" y="84"/>
                  <a:pt x="77" y="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C534BD-839C-495C-BC00-FD38EACB8C61}"/>
              </a:ext>
            </a:extLst>
          </p:cNvPr>
          <p:cNvSpPr/>
          <p:nvPr/>
        </p:nvSpPr>
        <p:spPr>
          <a:xfrm>
            <a:off x="753702" y="3370126"/>
            <a:ext cx="291142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Face.{h,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</a:p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Node.{h,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</a:p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Beam.{h,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E97185-4F04-417A-B102-CE4BCF65ECDF}"/>
              </a:ext>
            </a:extLst>
          </p:cNvPr>
          <p:cNvSpPr/>
          <p:nvPr/>
        </p:nvSpPr>
        <p:spPr>
          <a:xfrm>
            <a:off x="8561005" y="4081710"/>
            <a:ext cx="291142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Marco.h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Util.h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Vector3.{h,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3B61E4-83B3-483E-96F0-5B6AFF9D18BF}"/>
              </a:ext>
            </a:extLst>
          </p:cNvPr>
          <p:cNvGrpSpPr/>
          <p:nvPr/>
        </p:nvGrpSpPr>
        <p:grpSpPr>
          <a:xfrm>
            <a:off x="3144982" y="1263174"/>
            <a:ext cx="4649775" cy="1556888"/>
            <a:chOff x="4500422" y="2613716"/>
            <a:chExt cx="3397514" cy="155688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E97C390-4984-465A-A358-77D671BC9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22" y="2613716"/>
              <a:ext cx="3397514" cy="1556888"/>
            </a:xfrm>
            <a:custGeom>
              <a:avLst/>
              <a:gdLst>
                <a:gd name="T0" fmla="*/ 620 w 690"/>
                <a:gd name="T1" fmla="*/ 126 h 315"/>
                <a:gd name="T2" fmla="*/ 584 w 690"/>
                <a:gd name="T3" fmla="*/ 112 h 315"/>
                <a:gd name="T4" fmla="*/ 558 w 690"/>
                <a:gd name="T5" fmla="*/ 125 h 315"/>
                <a:gd name="T6" fmla="*/ 556 w 690"/>
                <a:gd name="T7" fmla="*/ 125 h 315"/>
                <a:gd name="T8" fmla="*/ 558 w 690"/>
                <a:gd name="T9" fmla="*/ 77 h 315"/>
                <a:gd name="T10" fmla="*/ 503 w 690"/>
                <a:gd name="T11" fmla="*/ 23 h 315"/>
                <a:gd name="T12" fmla="*/ 411 w 690"/>
                <a:gd name="T13" fmla="*/ 10 h 315"/>
                <a:gd name="T14" fmla="*/ 366 w 690"/>
                <a:gd name="T15" fmla="*/ 40 h 315"/>
                <a:gd name="T16" fmla="*/ 222 w 690"/>
                <a:gd name="T17" fmla="*/ 13 h 315"/>
                <a:gd name="T18" fmla="*/ 149 w 690"/>
                <a:gd name="T19" fmla="*/ 60 h 315"/>
                <a:gd name="T20" fmla="*/ 139 w 690"/>
                <a:gd name="T21" fmla="*/ 115 h 315"/>
                <a:gd name="T22" fmla="*/ 67 w 690"/>
                <a:gd name="T23" fmla="*/ 128 h 315"/>
                <a:gd name="T24" fmla="*/ 36 w 690"/>
                <a:gd name="T25" fmla="*/ 237 h 315"/>
                <a:gd name="T26" fmla="*/ 81 w 690"/>
                <a:gd name="T27" fmla="*/ 310 h 315"/>
                <a:gd name="T28" fmla="*/ 307 w 690"/>
                <a:gd name="T29" fmla="*/ 304 h 315"/>
                <a:gd name="T30" fmla="*/ 530 w 690"/>
                <a:gd name="T31" fmla="*/ 292 h 315"/>
                <a:gd name="T32" fmla="*/ 654 w 690"/>
                <a:gd name="T33" fmla="*/ 231 h 315"/>
                <a:gd name="T34" fmla="*/ 620 w 690"/>
                <a:gd name="T35" fmla="*/ 126 h 315"/>
                <a:gd name="T36" fmla="*/ 616 w 690"/>
                <a:gd name="T37" fmla="*/ 248 h 315"/>
                <a:gd name="T38" fmla="*/ 526 w 690"/>
                <a:gd name="T39" fmla="*/ 277 h 315"/>
                <a:gd name="T40" fmla="*/ 307 w 690"/>
                <a:gd name="T41" fmla="*/ 289 h 315"/>
                <a:gd name="T42" fmla="*/ 109 w 690"/>
                <a:gd name="T43" fmla="*/ 295 h 315"/>
                <a:gd name="T44" fmla="*/ 146 w 690"/>
                <a:gd name="T45" fmla="*/ 129 h 315"/>
                <a:gd name="T46" fmla="*/ 151 w 690"/>
                <a:gd name="T47" fmla="*/ 123 h 315"/>
                <a:gd name="T48" fmla="*/ 152 w 690"/>
                <a:gd name="T49" fmla="*/ 120 h 315"/>
                <a:gd name="T50" fmla="*/ 234 w 690"/>
                <a:gd name="T51" fmla="*/ 25 h 315"/>
                <a:gd name="T52" fmla="*/ 360 w 690"/>
                <a:gd name="T53" fmla="*/ 57 h 315"/>
                <a:gd name="T54" fmla="*/ 372 w 690"/>
                <a:gd name="T55" fmla="*/ 50 h 315"/>
                <a:gd name="T56" fmla="*/ 372 w 690"/>
                <a:gd name="T57" fmla="*/ 49 h 315"/>
                <a:gd name="T58" fmla="*/ 436 w 690"/>
                <a:gd name="T59" fmla="*/ 20 h 315"/>
                <a:gd name="T60" fmla="*/ 506 w 690"/>
                <a:gd name="T61" fmla="*/ 40 h 315"/>
                <a:gd name="T62" fmla="*/ 543 w 690"/>
                <a:gd name="T63" fmla="*/ 102 h 315"/>
                <a:gd name="T64" fmla="*/ 541 w 690"/>
                <a:gd name="T65" fmla="*/ 134 h 315"/>
                <a:gd name="T66" fmla="*/ 550 w 690"/>
                <a:gd name="T67" fmla="*/ 136 h 315"/>
                <a:gd name="T68" fmla="*/ 558 w 690"/>
                <a:gd name="T69" fmla="*/ 143 h 315"/>
                <a:gd name="T70" fmla="*/ 560 w 690"/>
                <a:gd name="T71" fmla="*/ 143 h 315"/>
                <a:gd name="T72" fmla="*/ 567 w 690"/>
                <a:gd name="T73" fmla="*/ 139 h 315"/>
                <a:gd name="T74" fmla="*/ 616 w 690"/>
                <a:gd name="T75" fmla="*/ 2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0" h="315">
                  <a:moveTo>
                    <a:pt x="620" y="126"/>
                  </a:moveTo>
                  <a:cubicBezTo>
                    <a:pt x="612" y="118"/>
                    <a:pt x="595" y="110"/>
                    <a:pt x="584" y="112"/>
                  </a:cubicBezTo>
                  <a:cubicBezTo>
                    <a:pt x="580" y="112"/>
                    <a:pt x="561" y="122"/>
                    <a:pt x="558" y="125"/>
                  </a:cubicBezTo>
                  <a:cubicBezTo>
                    <a:pt x="557" y="125"/>
                    <a:pt x="557" y="125"/>
                    <a:pt x="556" y="125"/>
                  </a:cubicBezTo>
                  <a:cubicBezTo>
                    <a:pt x="561" y="110"/>
                    <a:pt x="560" y="87"/>
                    <a:pt x="558" y="77"/>
                  </a:cubicBezTo>
                  <a:cubicBezTo>
                    <a:pt x="551" y="49"/>
                    <a:pt x="530" y="34"/>
                    <a:pt x="503" y="23"/>
                  </a:cubicBezTo>
                  <a:cubicBezTo>
                    <a:pt x="472" y="10"/>
                    <a:pt x="445" y="3"/>
                    <a:pt x="411" y="10"/>
                  </a:cubicBezTo>
                  <a:cubicBezTo>
                    <a:pt x="394" y="14"/>
                    <a:pt x="373" y="24"/>
                    <a:pt x="366" y="40"/>
                  </a:cubicBezTo>
                  <a:cubicBezTo>
                    <a:pt x="335" y="0"/>
                    <a:pt x="267" y="5"/>
                    <a:pt x="222" y="13"/>
                  </a:cubicBezTo>
                  <a:cubicBezTo>
                    <a:pt x="192" y="19"/>
                    <a:pt x="165" y="35"/>
                    <a:pt x="149" y="60"/>
                  </a:cubicBezTo>
                  <a:cubicBezTo>
                    <a:pt x="141" y="73"/>
                    <a:pt x="133" y="99"/>
                    <a:pt x="139" y="115"/>
                  </a:cubicBezTo>
                  <a:cubicBezTo>
                    <a:pt x="116" y="102"/>
                    <a:pt x="89" y="112"/>
                    <a:pt x="67" y="128"/>
                  </a:cubicBezTo>
                  <a:cubicBezTo>
                    <a:pt x="34" y="152"/>
                    <a:pt x="32" y="200"/>
                    <a:pt x="36" y="237"/>
                  </a:cubicBezTo>
                  <a:cubicBezTo>
                    <a:pt x="38" y="262"/>
                    <a:pt x="49" y="308"/>
                    <a:pt x="81" y="310"/>
                  </a:cubicBezTo>
                  <a:cubicBezTo>
                    <a:pt x="155" y="315"/>
                    <a:pt x="233" y="307"/>
                    <a:pt x="307" y="304"/>
                  </a:cubicBezTo>
                  <a:cubicBezTo>
                    <a:pt x="380" y="301"/>
                    <a:pt x="458" y="302"/>
                    <a:pt x="530" y="292"/>
                  </a:cubicBezTo>
                  <a:cubicBezTo>
                    <a:pt x="581" y="284"/>
                    <a:pt x="623" y="278"/>
                    <a:pt x="654" y="231"/>
                  </a:cubicBezTo>
                  <a:cubicBezTo>
                    <a:pt x="676" y="200"/>
                    <a:pt x="644" y="146"/>
                    <a:pt x="620" y="126"/>
                  </a:cubicBezTo>
                  <a:close/>
                  <a:moveTo>
                    <a:pt x="616" y="248"/>
                  </a:moveTo>
                  <a:cubicBezTo>
                    <a:pt x="588" y="268"/>
                    <a:pt x="558" y="270"/>
                    <a:pt x="526" y="277"/>
                  </a:cubicBezTo>
                  <a:cubicBezTo>
                    <a:pt x="457" y="290"/>
                    <a:pt x="377" y="285"/>
                    <a:pt x="307" y="289"/>
                  </a:cubicBezTo>
                  <a:cubicBezTo>
                    <a:pt x="241" y="292"/>
                    <a:pt x="174" y="289"/>
                    <a:pt x="109" y="295"/>
                  </a:cubicBezTo>
                  <a:cubicBezTo>
                    <a:pt x="0" y="305"/>
                    <a:pt x="51" y="68"/>
                    <a:pt x="146" y="129"/>
                  </a:cubicBezTo>
                  <a:cubicBezTo>
                    <a:pt x="150" y="132"/>
                    <a:pt x="154" y="126"/>
                    <a:pt x="151" y="123"/>
                  </a:cubicBezTo>
                  <a:cubicBezTo>
                    <a:pt x="152" y="122"/>
                    <a:pt x="152" y="121"/>
                    <a:pt x="152" y="120"/>
                  </a:cubicBezTo>
                  <a:cubicBezTo>
                    <a:pt x="131" y="69"/>
                    <a:pt x="193" y="32"/>
                    <a:pt x="234" y="25"/>
                  </a:cubicBezTo>
                  <a:cubicBezTo>
                    <a:pt x="274" y="18"/>
                    <a:pt x="338" y="16"/>
                    <a:pt x="360" y="57"/>
                  </a:cubicBezTo>
                  <a:cubicBezTo>
                    <a:pt x="364" y="66"/>
                    <a:pt x="376" y="58"/>
                    <a:pt x="372" y="50"/>
                  </a:cubicBezTo>
                  <a:cubicBezTo>
                    <a:pt x="372" y="50"/>
                    <a:pt x="372" y="50"/>
                    <a:pt x="372" y="49"/>
                  </a:cubicBezTo>
                  <a:cubicBezTo>
                    <a:pt x="382" y="29"/>
                    <a:pt x="417" y="22"/>
                    <a:pt x="436" y="20"/>
                  </a:cubicBezTo>
                  <a:cubicBezTo>
                    <a:pt x="459" y="18"/>
                    <a:pt x="486" y="31"/>
                    <a:pt x="506" y="40"/>
                  </a:cubicBezTo>
                  <a:cubicBezTo>
                    <a:pt x="532" y="53"/>
                    <a:pt x="545" y="71"/>
                    <a:pt x="543" y="102"/>
                  </a:cubicBezTo>
                  <a:cubicBezTo>
                    <a:pt x="543" y="112"/>
                    <a:pt x="538" y="124"/>
                    <a:pt x="541" y="134"/>
                  </a:cubicBezTo>
                  <a:cubicBezTo>
                    <a:pt x="543" y="137"/>
                    <a:pt x="547" y="138"/>
                    <a:pt x="550" y="136"/>
                  </a:cubicBezTo>
                  <a:cubicBezTo>
                    <a:pt x="551" y="140"/>
                    <a:pt x="554" y="143"/>
                    <a:pt x="558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3" y="144"/>
                    <a:pt x="566" y="141"/>
                    <a:pt x="567" y="139"/>
                  </a:cubicBezTo>
                  <a:cubicBezTo>
                    <a:pt x="590" y="106"/>
                    <a:pt x="690" y="194"/>
                    <a:pt x="616" y="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DD9A5B-912A-41B5-8F21-6CF637783D3F}"/>
                </a:ext>
              </a:extLst>
            </p:cNvPr>
            <p:cNvSpPr/>
            <p:nvPr/>
          </p:nvSpPr>
          <p:spPr>
            <a:xfrm>
              <a:off x="4701050" y="3231359"/>
              <a:ext cx="2911429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2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updatePosition</a:t>
              </a:r>
              <a:r>
                <a:rPr lang="en-US" altLang="zh-CN" sz="2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.{h,</a:t>
              </a:r>
              <a:r>
                <a:rPr lang="zh-CN" altLang="en-US" sz="2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 </a:t>
              </a:r>
              <a:r>
                <a:rPr lang="en-US" altLang="zh-CN" sz="2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cpp</a:t>
              </a:r>
              <a:r>
                <a:rPr lang="en-US" altLang="zh-CN" sz="2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}</a:t>
              </a:r>
              <a:endPara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067E2F-78E2-4197-877E-E499DB5B8710}"/>
              </a:ext>
            </a:extLst>
          </p:cNvPr>
          <p:cNvGrpSpPr/>
          <p:nvPr/>
        </p:nvGrpSpPr>
        <p:grpSpPr>
          <a:xfrm>
            <a:off x="4223587" y="3581997"/>
            <a:ext cx="3397514" cy="1556888"/>
            <a:chOff x="4500422" y="2613716"/>
            <a:chExt cx="3397514" cy="155688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19F82E5-6F5F-4476-9661-76E71F098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22" y="2613716"/>
              <a:ext cx="3397514" cy="1556888"/>
            </a:xfrm>
            <a:custGeom>
              <a:avLst/>
              <a:gdLst>
                <a:gd name="T0" fmla="*/ 620 w 690"/>
                <a:gd name="T1" fmla="*/ 126 h 315"/>
                <a:gd name="T2" fmla="*/ 584 w 690"/>
                <a:gd name="T3" fmla="*/ 112 h 315"/>
                <a:gd name="T4" fmla="*/ 558 w 690"/>
                <a:gd name="T5" fmla="*/ 125 h 315"/>
                <a:gd name="T6" fmla="*/ 556 w 690"/>
                <a:gd name="T7" fmla="*/ 125 h 315"/>
                <a:gd name="T8" fmla="*/ 558 w 690"/>
                <a:gd name="T9" fmla="*/ 77 h 315"/>
                <a:gd name="T10" fmla="*/ 503 w 690"/>
                <a:gd name="T11" fmla="*/ 23 h 315"/>
                <a:gd name="T12" fmla="*/ 411 w 690"/>
                <a:gd name="T13" fmla="*/ 10 h 315"/>
                <a:gd name="T14" fmla="*/ 366 w 690"/>
                <a:gd name="T15" fmla="*/ 40 h 315"/>
                <a:gd name="T16" fmla="*/ 222 w 690"/>
                <a:gd name="T17" fmla="*/ 13 h 315"/>
                <a:gd name="T18" fmla="*/ 149 w 690"/>
                <a:gd name="T19" fmla="*/ 60 h 315"/>
                <a:gd name="T20" fmla="*/ 139 w 690"/>
                <a:gd name="T21" fmla="*/ 115 h 315"/>
                <a:gd name="T22" fmla="*/ 67 w 690"/>
                <a:gd name="T23" fmla="*/ 128 h 315"/>
                <a:gd name="T24" fmla="*/ 36 w 690"/>
                <a:gd name="T25" fmla="*/ 237 h 315"/>
                <a:gd name="T26" fmla="*/ 81 w 690"/>
                <a:gd name="T27" fmla="*/ 310 h 315"/>
                <a:gd name="T28" fmla="*/ 307 w 690"/>
                <a:gd name="T29" fmla="*/ 304 h 315"/>
                <a:gd name="T30" fmla="*/ 530 w 690"/>
                <a:gd name="T31" fmla="*/ 292 h 315"/>
                <a:gd name="T32" fmla="*/ 654 w 690"/>
                <a:gd name="T33" fmla="*/ 231 h 315"/>
                <a:gd name="T34" fmla="*/ 620 w 690"/>
                <a:gd name="T35" fmla="*/ 126 h 315"/>
                <a:gd name="T36" fmla="*/ 616 w 690"/>
                <a:gd name="T37" fmla="*/ 248 h 315"/>
                <a:gd name="T38" fmla="*/ 526 w 690"/>
                <a:gd name="T39" fmla="*/ 277 h 315"/>
                <a:gd name="T40" fmla="*/ 307 w 690"/>
                <a:gd name="T41" fmla="*/ 289 h 315"/>
                <a:gd name="T42" fmla="*/ 109 w 690"/>
                <a:gd name="T43" fmla="*/ 295 h 315"/>
                <a:gd name="T44" fmla="*/ 146 w 690"/>
                <a:gd name="T45" fmla="*/ 129 h 315"/>
                <a:gd name="T46" fmla="*/ 151 w 690"/>
                <a:gd name="T47" fmla="*/ 123 h 315"/>
                <a:gd name="T48" fmla="*/ 152 w 690"/>
                <a:gd name="T49" fmla="*/ 120 h 315"/>
                <a:gd name="T50" fmla="*/ 234 w 690"/>
                <a:gd name="T51" fmla="*/ 25 h 315"/>
                <a:gd name="T52" fmla="*/ 360 w 690"/>
                <a:gd name="T53" fmla="*/ 57 h 315"/>
                <a:gd name="T54" fmla="*/ 372 w 690"/>
                <a:gd name="T55" fmla="*/ 50 h 315"/>
                <a:gd name="T56" fmla="*/ 372 w 690"/>
                <a:gd name="T57" fmla="*/ 49 h 315"/>
                <a:gd name="T58" fmla="*/ 436 w 690"/>
                <a:gd name="T59" fmla="*/ 20 h 315"/>
                <a:gd name="T60" fmla="*/ 506 w 690"/>
                <a:gd name="T61" fmla="*/ 40 h 315"/>
                <a:gd name="T62" fmla="*/ 543 w 690"/>
                <a:gd name="T63" fmla="*/ 102 h 315"/>
                <a:gd name="T64" fmla="*/ 541 w 690"/>
                <a:gd name="T65" fmla="*/ 134 h 315"/>
                <a:gd name="T66" fmla="*/ 550 w 690"/>
                <a:gd name="T67" fmla="*/ 136 h 315"/>
                <a:gd name="T68" fmla="*/ 558 w 690"/>
                <a:gd name="T69" fmla="*/ 143 h 315"/>
                <a:gd name="T70" fmla="*/ 560 w 690"/>
                <a:gd name="T71" fmla="*/ 143 h 315"/>
                <a:gd name="T72" fmla="*/ 567 w 690"/>
                <a:gd name="T73" fmla="*/ 139 h 315"/>
                <a:gd name="T74" fmla="*/ 616 w 690"/>
                <a:gd name="T75" fmla="*/ 2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0" h="315">
                  <a:moveTo>
                    <a:pt x="620" y="126"/>
                  </a:moveTo>
                  <a:cubicBezTo>
                    <a:pt x="612" y="118"/>
                    <a:pt x="595" y="110"/>
                    <a:pt x="584" y="112"/>
                  </a:cubicBezTo>
                  <a:cubicBezTo>
                    <a:pt x="580" y="112"/>
                    <a:pt x="561" y="122"/>
                    <a:pt x="558" y="125"/>
                  </a:cubicBezTo>
                  <a:cubicBezTo>
                    <a:pt x="557" y="125"/>
                    <a:pt x="557" y="125"/>
                    <a:pt x="556" y="125"/>
                  </a:cubicBezTo>
                  <a:cubicBezTo>
                    <a:pt x="561" y="110"/>
                    <a:pt x="560" y="87"/>
                    <a:pt x="558" y="77"/>
                  </a:cubicBezTo>
                  <a:cubicBezTo>
                    <a:pt x="551" y="49"/>
                    <a:pt x="530" y="34"/>
                    <a:pt x="503" y="23"/>
                  </a:cubicBezTo>
                  <a:cubicBezTo>
                    <a:pt x="472" y="10"/>
                    <a:pt x="445" y="3"/>
                    <a:pt x="411" y="10"/>
                  </a:cubicBezTo>
                  <a:cubicBezTo>
                    <a:pt x="394" y="14"/>
                    <a:pt x="373" y="24"/>
                    <a:pt x="366" y="40"/>
                  </a:cubicBezTo>
                  <a:cubicBezTo>
                    <a:pt x="335" y="0"/>
                    <a:pt x="267" y="5"/>
                    <a:pt x="222" y="13"/>
                  </a:cubicBezTo>
                  <a:cubicBezTo>
                    <a:pt x="192" y="19"/>
                    <a:pt x="165" y="35"/>
                    <a:pt x="149" y="60"/>
                  </a:cubicBezTo>
                  <a:cubicBezTo>
                    <a:pt x="141" y="73"/>
                    <a:pt x="133" y="99"/>
                    <a:pt x="139" y="115"/>
                  </a:cubicBezTo>
                  <a:cubicBezTo>
                    <a:pt x="116" y="102"/>
                    <a:pt x="89" y="112"/>
                    <a:pt x="67" y="128"/>
                  </a:cubicBezTo>
                  <a:cubicBezTo>
                    <a:pt x="34" y="152"/>
                    <a:pt x="32" y="200"/>
                    <a:pt x="36" y="237"/>
                  </a:cubicBezTo>
                  <a:cubicBezTo>
                    <a:pt x="38" y="262"/>
                    <a:pt x="49" y="308"/>
                    <a:pt x="81" y="310"/>
                  </a:cubicBezTo>
                  <a:cubicBezTo>
                    <a:pt x="155" y="315"/>
                    <a:pt x="233" y="307"/>
                    <a:pt x="307" y="304"/>
                  </a:cubicBezTo>
                  <a:cubicBezTo>
                    <a:pt x="380" y="301"/>
                    <a:pt x="458" y="302"/>
                    <a:pt x="530" y="292"/>
                  </a:cubicBezTo>
                  <a:cubicBezTo>
                    <a:pt x="581" y="284"/>
                    <a:pt x="623" y="278"/>
                    <a:pt x="654" y="231"/>
                  </a:cubicBezTo>
                  <a:cubicBezTo>
                    <a:pt x="676" y="200"/>
                    <a:pt x="644" y="146"/>
                    <a:pt x="620" y="126"/>
                  </a:cubicBezTo>
                  <a:close/>
                  <a:moveTo>
                    <a:pt x="616" y="248"/>
                  </a:moveTo>
                  <a:cubicBezTo>
                    <a:pt x="588" y="268"/>
                    <a:pt x="558" y="270"/>
                    <a:pt x="526" y="277"/>
                  </a:cubicBezTo>
                  <a:cubicBezTo>
                    <a:pt x="457" y="290"/>
                    <a:pt x="377" y="285"/>
                    <a:pt x="307" y="289"/>
                  </a:cubicBezTo>
                  <a:cubicBezTo>
                    <a:pt x="241" y="292"/>
                    <a:pt x="174" y="289"/>
                    <a:pt x="109" y="295"/>
                  </a:cubicBezTo>
                  <a:cubicBezTo>
                    <a:pt x="0" y="305"/>
                    <a:pt x="51" y="68"/>
                    <a:pt x="146" y="129"/>
                  </a:cubicBezTo>
                  <a:cubicBezTo>
                    <a:pt x="150" y="132"/>
                    <a:pt x="154" y="126"/>
                    <a:pt x="151" y="123"/>
                  </a:cubicBezTo>
                  <a:cubicBezTo>
                    <a:pt x="152" y="122"/>
                    <a:pt x="152" y="121"/>
                    <a:pt x="152" y="120"/>
                  </a:cubicBezTo>
                  <a:cubicBezTo>
                    <a:pt x="131" y="69"/>
                    <a:pt x="193" y="32"/>
                    <a:pt x="234" y="25"/>
                  </a:cubicBezTo>
                  <a:cubicBezTo>
                    <a:pt x="274" y="18"/>
                    <a:pt x="338" y="16"/>
                    <a:pt x="360" y="57"/>
                  </a:cubicBezTo>
                  <a:cubicBezTo>
                    <a:pt x="364" y="66"/>
                    <a:pt x="376" y="58"/>
                    <a:pt x="372" y="50"/>
                  </a:cubicBezTo>
                  <a:cubicBezTo>
                    <a:pt x="372" y="50"/>
                    <a:pt x="372" y="50"/>
                    <a:pt x="372" y="49"/>
                  </a:cubicBezTo>
                  <a:cubicBezTo>
                    <a:pt x="382" y="29"/>
                    <a:pt x="417" y="22"/>
                    <a:pt x="436" y="20"/>
                  </a:cubicBezTo>
                  <a:cubicBezTo>
                    <a:pt x="459" y="18"/>
                    <a:pt x="486" y="31"/>
                    <a:pt x="506" y="40"/>
                  </a:cubicBezTo>
                  <a:cubicBezTo>
                    <a:pt x="532" y="53"/>
                    <a:pt x="545" y="71"/>
                    <a:pt x="543" y="102"/>
                  </a:cubicBezTo>
                  <a:cubicBezTo>
                    <a:pt x="543" y="112"/>
                    <a:pt x="538" y="124"/>
                    <a:pt x="541" y="134"/>
                  </a:cubicBezTo>
                  <a:cubicBezTo>
                    <a:pt x="543" y="137"/>
                    <a:pt x="547" y="138"/>
                    <a:pt x="550" y="136"/>
                  </a:cubicBezTo>
                  <a:cubicBezTo>
                    <a:pt x="551" y="140"/>
                    <a:pt x="554" y="143"/>
                    <a:pt x="558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3" y="144"/>
                    <a:pt x="566" y="141"/>
                    <a:pt x="567" y="139"/>
                  </a:cubicBezTo>
                  <a:cubicBezTo>
                    <a:pt x="590" y="106"/>
                    <a:pt x="690" y="194"/>
                    <a:pt x="616" y="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0B727D-D930-482B-A07F-056761849C30}"/>
                </a:ext>
              </a:extLst>
            </p:cNvPr>
            <p:cNvSpPr/>
            <p:nvPr/>
          </p:nvSpPr>
          <p:spPr>
            <a:xfrm>
              <a:off x="4671460" y="3235842"/>
              <a:ext cx="2911429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2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calForce</a:t>
              </a:r>
              <a:r>
                <a:rPr lang="en-US" altLang="zh-CN" sz="2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.{h, </a:t>
              </a:r>
              <a:r>
                <a:rPr lang="en-US" altLang="zh-CN" sz="2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cpp</a:t>
              </a:r>
              <a:r>
                <a:rPr lang="en-US" altLang="zh-CN" sz="2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}</a:t>
              </a:r>
              <a:endPara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endParaRPr>
            </a:p>
          </p:txBody>
        </p:sp>
      </p:grpSp>
      <p:sp>
        <p:nvSpPr>
          <p:cNvPr id="26" name="Freeform 20">
            <a:extLst>
              <a:ext uri="{FF2B5EF4-FFF2-40B4-BE49-F238E27FC236}">
                <a16:creationId xmlns:a16="http://schemas.microsoft.com/office/drawing/2014/main" id="{018AD72F-C2A3-4EB2-982C-A852D83C80D0}"/>
              </a:ext>
            </a:extLst>
          </p:cNvPr>
          <p:cNvSpPr>
            <a:spLocks/>
          </p:cNvSpPr>
          <p:nvPr/>
        </p:nvSpPr>
        <p:spPr bwMode="auto">
          <a:xfrm rot="20693501">
            <a:off x="3953256" y="3926831"/>
            <a:ext cx="423768" cy="554584"/>
          </a:xfrm>
          <a:custGeom>
            <a:avLst/>
            <a:gdLst>
              <a:gd name="T0" fmla="*/ 77 w 86"/>
              <a:gd name="T1" fmla="*/ 75 h 112"/>
              <a:gd name="T2" fmla="*/ 75 w 86"/>
              <a:gd name="T3" fmla="*/ 69 h 112"/>
              <a:gd name="T4" fmla="*/ 64 w 86"/>
              <a:gd name="T5" fmla="*/ 74 h 112"/>
              <a:gd name="T6" fmla="*/ 64 w 86"/>
              <a:gd name="T7" fmla="*/ 75 h 112"/>
              <a:gd name="T8" fmla="*/ 47 w 86"/>
              <a:gd name="T9" fmla="*/ 56 h 112"/>
              <a:gd name="T10" fmla="*/ 4 w 86"/>
              <a:gd name="T11" fmla="*/ 2 h 112"/>
              <a:gd name="T12" fmla="*/ 1 w 86"/>
              <a:gd name="T13" fmla="*/ 4 h 112"/>
              <a:gd name="T14" fmla="*/ 31 w 86"/>
              <a:gd name="T15" fmla="*/ 54 h 112"/>
              <a:gd name="T16" fmla="*/ 65 w 86"/>
              <a:gd name="T17" fmla="*/ 96 h 112"/>
              <a:gd name="T18" fmla="*/ 58 w 86"/>
              <a:gd name="T19" fmla="*/ 94 h 112"/>
              <a:gd name="T20" fmla="*/ 42 w 86"/>
              <a:gd name="T21" fmla="*/ 92 h 112"/>
              <a:gd name="T22" fmla="*/ 41 w 86"/>
              <a:gd name="T23" fmla="*/ 100 h 112"/>
              <a:gd name="T24" fmla="*/ 77 w 86"/>
              <a:gd name="T25" fmla="*/ 103 h 112"/>
              <a:gd name="T26" fmla="*/ 77 w 86"/>
              <a:gd name="T27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2">
                <a:moveTo>
                  <a:pt x="77" y="75"/>
                </a:moveTo>
                <a:cubicBezTo>
                  <a:pt x="77" y="73"/>
                  <a:pt x="76" y="71"/>
                  <a:pt x="75" y="69"/>
                </a:cubicBezTo>
                <a:cubicBezTo>
                  <a:pt x="72" y="62"/>
                  <a:pt x="62" y="67"/>
                  <a:pt x="64" y="74"/>
                </a:cubicBezTo>
                <a:cubicBezTo>
                  <a:pt x="64" y="74"/>
                  <a:pt x="64" y="74"/>
                  <a:pt x="64" y="75"/>
                </a:cubicBezTo>
                <a:cubicBezTo>
                  <a:pt x="59" y="68"/>
                  <a:pt x="53" y="62"/>
                  <a:pt x="47" y="56"/>
                </a:cubicBezTo>
                <a:cubicBezTo>
                  <a:pt x="32" y="39"/>
                  <a:pt x="22" y="17"/>
                  <a:pt x="4" y="2"/>
                </a:cubicBezTo>
                <a:cubicBezTo>
                  <a:pt x="3" y="0"/>
                  <a:pt x="0" y="2"/>
                  <a:pt x="1" y="4"/>
                </a:cubicBezTo>
                <a:cubicBezTo>
                  <a:pt x="6" y="22"/>
                  <a:pt x="20" y="39"/>
                  <a:pt x="31" y="54"/>
                </a:cubicBezTo>
                <a:cubicBezTo>
                  <a:pt x="41" y="68"/>
                  <a:pt x="53" y="83"/>
                  <a:pt x="65" y="96"/>
                </a:cubicBezTo>
                <a:cubicBezTo>
                  <a:pt x="62" y="96"/>
                  <a:pt x="59" y="94"/>
                  <a:pt x="58" y="94"/>
                </a:cubicBezTo>
                <a:cubicBezTo>
                  <a:pt x="53" y="93"/>
                  <a:pt x="48" y="91"/>
                  <a:pt x="42" y="92"/>
                </a:cubicBezTo>
                <a:cubicBezTo>
                  <a:pt x="38" y="93"/>
                  <a:pt x="37" y="99"/>
                  <a:pt x="41" y="100"/>
                </a:cubicBezTo>
                <a:cubicBezTo>
                  <a:pt x="52" y="102"/>
                  <a:pt x="67" y="112"/>
                  <a:pt x="77" y="103"/>
                </a:cubicBezTo>
                <a:cubicBezTo>
                  <a:pt x="86" y="96"/>
                  <a:pt x="79" y="84"/>
                  <a:pt x="77" y="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BCD62A-C2FD-4945-A3A0-C276217C733F}"/>
              </a:ext>
            </a:extLst>
          </p:cNvPr>
          <p:cNvSpPr/>
          <p:nvPr/>
        </p:nvSpPr>
        <p:spPr>
          <a:xfrm>
            <a:off x="6780179" y="1394329"/>
            <a:ext cx="291142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Face.{h,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</a:p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Node.{h,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</a:p>
          <a:p>
            <a:pPr lvl="0" algn="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Beam.{h, </a:t>
            </a:r>
            <a:r>
              <a:rPr lang="en-US" altLang="zh-CN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cpp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}</a:t>
            </a: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46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论文阅读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0B4D5-9848-4650-8F2C-E13EDC095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97" y="2209800"/>
            <a:ext cx="2929317" cy="3130876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B68A6B6C-306B-440F-ACD9-F06D97DE76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0176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E873FE2-D93D-4DBD-99B8-B5842B0C2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89A43A-4848-4034-9058-BFCBAE09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9481D04-A92F-4373-8E66-3E24EC22F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AA20244-7603-461C-8C9A-7568BCCA3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618ED9-806C-46B2-95FD-6323085D3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BE0D196-0B44-4F3B-96AD-5E27497ED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C4E3B6B-BA01-41B6-929C-EEE3534B1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CAF9E09-316E-4CB2-94AC-0F2F40B3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73212B1-F47D-4273-BCF8-AE9AB645B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6281735-83CE-43F0-B6B8-F9F80A65D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E5C4F55-4040-4CAA-87AC-FC7C44720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C441709-9AB3-447F-95CF-1F8B4C8CD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F9ECEF7-506A-4189-ABE3-7D44FD2CD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B40B072-7458-4D5C-A0E8-D0E2B61EC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B363F30A-D489-4508-B2B6-58D485316F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6691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FEADBC0-361C-4C17-AF9F-5DE5F1A17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96043-70B3-42D9-A6E7-05C51494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D69424B2-AE30-4E87-8EBA-AE9038AE5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5E55B5F-A190-4076-974D-DBDC2D933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16CCFF6E-2C9F-47F0-B33A-864900E41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03EC0BB-50A0-44A2-9399-2E7E0B3C6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2A70EC3-C429-43DA-B4DB-1096F49E2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B1C27C9-4F78-4D82-B46A-98C952853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2D263B3-68AB-40D7-95C3-BEBC16C44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B7C6BFD-43A7-41A7-87B8-2F78E5F27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8248F30-9980-4B1C-875E-0DD3BD9C6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6EF98F7-27C5-4C0A-9B10-26EBD340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FD2634B3-9D51-4CC9-A000-E647F70A4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FAAB2BD6-BF2F-4371-AF9D-0C7F8BCDD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5F9843AA-E7BF-410F-A338-1886B1A118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33205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73B6005-7DFF-4519-A0B9-C7C21CD0A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3F69FE8-074E-4B42-A741-F4B114633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3AA6785-F8C6-4E0D-B617-E2D54E57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572EBD8-E074-4F4B-A40D-DDDB380232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9A3EDCA-9E1D-4419-9B6E-E829647E3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25AC8C1-6E22-4B32-BD36-BC1B08E25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25D0413-3FF1-48B1-9543-A182DDC5C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9FEF3D47-929A-4E6B-B241-08F5A8243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324CB13-6F44-43F7-83D9-AD6FE3395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ACD1ADD4-9957-42D1-B84F-AC854BF94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1EC93EB-0849-420A-B3E5-DAF28E4FC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A128EB2-335F-4CEF-ACF9-107285EAE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AB0321C8-2BC1-4E54-8DA3-CC853D257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7636D4D0-9AAB-4038-9F62-CBAB9062A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9E82325-9CE0-48A1-B0A8-7F4697FF7F2C}"/>
              </a:ext>
            </a:extLst>
          </p:cNvPr>
          <p:cNvSpPr/>
          <p:nvPr/>
        </p:nvSpPr>
        <p:spPr>
          <a:xfrm>
            <a:off x="425316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95B270-31C3-4649-B03C-B1A2FC0D22BD}"/>
              </a:ext>
            </a:extLst>
          </p:cNvPr>
          <p:cNvSpPr/>
          <p:nvPr/>
        </p:nvSpPr>
        <p:spPr>
          <a:xfrm>
            <a:off x="4309578" y="3953905"/>
            <a:ext cx="2136015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Fast, Interactive Origami Simulation using GPU Computation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6398D0-3A72-4D5F-ADE1-3104B6D89C8B}"/>
              </a:ext>
            </a:extLst>
          </p:cNvPr>
          <p:cNvSpPr/>
          <p:nvPr/>
        </p:nvSpPr>
        <p:spPr>
          <a:xfrm>
            <a:off x="4313864" y="3398973"/>
            <a:ext cx="212744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课程提供论文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B688B52-9C2C-4BAC-B20C-6BD01A42F845}"/>
              </a:ext>
            </a:extLst>
          </p:cNvPr>
          <p:cNvSpPr/>
          <p:nvPr/>
        </p:nvSpPr>
        <p:spPr>
          <a:xfrm>
            <a:off x="6605224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300AA9F-8FC9-4B51-B2DC-04156A78B2F5}"/>
              </a:ext>
            </a:extLst>
          </p:cNvPr>
          <p:cNvSpPr/>
          <p:nvPr/>
        </p:nvSpPr>
        <p:spPr>
          <a:xfrm>
            <a:off x="6661633" y="3953905"/>
            <a:ext cx="213601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Origami Folding: A Structure Engineering Approach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5D98F30-9A79-4AB7-AC2F-72BAD9A5A9FE}"/>
              </a:ext>
            </a:extLst>
          </p:cNvPr>
          <p:cNvSpPr/>
          <p:nvPr/>
        </p:nvSpPr>
        <p:spPr>
          <a:xfrm>
            <a:off x="6502002" y="3375817"/>
            <a:ext cx="255690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Folding patterns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4E300F8-1F2E-40CC-9758-DEDD9766B9AC}"/>
              </a:ext>
            </a:extLst>
          </p:cNvPr>
          <p:cNvSpPr/>
          <p:nvPr/>
        </p:nvSpPr>
        <p:spPr>
          <a:xfrm>
            <a:off x="895727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EAE8AF-6D35-4651-9705-F4C308BED1B5}"/>
              </a:ext>
            </a:extLst>
          </p:cNvPr>
          <p:cNvSpPr/>
          <p:nvPr/>
        </p:nvSpPr>
        <p:spPr>
          <a:xfrm>
            <a:off x="9013688" y="3953905"/>
            <a:ext cx="213601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Freeform Variations of Origami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6C671EF-EC7B-401B-85D0-2181B961EC33}"/>
              </a:ext>
            </a:extLst>
          </p:cNvPr>
          <p:cNvSpPr/>
          <p:nvPr/>
        </p:nvSpPr>
        <p:spPr>
          <a:xfrm>
            <a:off x="9017974" y="3398973"/>
            <a:ext cx="212744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3D surface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4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190972" y="2527814"/>
            <a:ext cx="6191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Ｔｈｒｅｅ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VR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部分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开源项目效果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2556D7-65F3-4745-B7E9-0FFE1263A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90" y="1712693"/>
            <a:ext cx="6809710" cy="38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设计思路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3A4AB2-69C0-4DC6-8435-DE2837AE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153" y="1943590"/>
            <a:ext cx="2614532" cy="3562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D30995-6DDD-490E-A15A-5519780F2E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80036">
            <a:off x="5586650" y="1868392"/>
            <a:ext cx="436272" cy="10500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5A8E4D-6416-4319-BEBB-BC72F6CAF7F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80036">
            <a:off x="5586650" y="3148256"/>
            <a:ext cx="436272" cy="10500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426543-49EC-4ED6-AD4A-E0A2808531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80036">
            <a:off x="5586650" y="4428119"/>
            <a:ext cx="436272" cy="105009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B1A238C-E19A-4002-82D0-3B9EE4C01B5A}"/>
              </a:ext>
            </a:extLst>
          </p:cNvPr>
          <p:cNvSpPr/>
          <p:nvPr/>
        </p:nvSpPr>
        <p:spPr>
          <a:xfrm>
            <a:off x="6220134" y="2159788"/>
            <a:ext cx="467858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参考已有的实现，针对本项目做出调整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A51857-AD50-42AA-9C3E-682BFE5F9DCE}"/>
              </a:ext>
            </a:extLst>
          </p:cNvPr>
          <p:cNvSpPr/>
          <p:nvPr/>
        </p:nvSpPr>
        <p:spPr>
          <a:xfrm>
            <a:off x="6269164" y="4809519"/>
            <a:ext cx="425291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折纸教程；用户自由折纸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F57D7D-3EC7-43F4-A41D-1974F9EB1C02}"/>
              </a:ext>
            </a:extLst>
          </p:cNvPr>
          <p:cNvSpPr/>
          <p:nvPr/>
        </p:nvSpPr>
        <p:spPr>
          <a:xfrm>
            <a:off x="6141243" y="3529656"/>
            <a:ext cx="562451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对纸张进行抓取、折叠；查看每一步的中间折叠效果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623627-4A1A-470C-A4A4-43F2313321EE}"/>
              </a:ext>
            </a:extLst>
          </p:cNvPr>
          <p:cNvCxnSpPr/>
          <p:nvPr/>
        </p:nvCxnSpPr>
        <p:spPr>
          <a:xfrm>
            <a:off x="5515429" y="2866052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36A0221-1DCE-4E8A-A1A1-D5BB898AF04C}"/>
              </a:ext>
            </a:extLst>
          </p:cNvPr>
          <p:cNvCxnSpPr>
            <a:cxnSpLocks/>
          </p:cNvCxnSpPr>
          <p:nvPr/>
        </p:nvCxnSpPr>
        <p:spPr>
          <a:xfrm flipV="1">
            <a:off x="5515429" y="4145916"/>
            <a:ext cx="6087992" cy="1820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B0E560A-C033-482F-A66A-0D36D870A35C}"/>
              </a:ext>
            </a:extLst>
          </p:cNvPr>
          <p:cNvCxnSpPr>
            <a:cxnSpLocks/>
          </p:cNvCxnSpPr>
          <p:nvPr/>
        </p:nvCxnSpPr>
        <p:spPr>
          <a:xfrm>
            <a:off x="5515429" y="5425779"/>
            <a:ext cx="376520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Ｆｏｕｒ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后续安排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任务安排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2CB54F31-4E02-4B45-8253-7D2CAE3FCE46}"/>
              </a:ext>
            </a:extLst>
          </p:cNvPr>
          <p:cNvSpPr/>
          <p:nvPr/>
        </p:nvSpPr>
        <p:spPr>
          <a:xfrm>
            <a:off x="1675305" y="2035682"/>
            <a:ext cx="3683561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√ 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Pattern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解析：纸张到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mesh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平面</a:t>
            </a:r>
            <a:endParaRPr lang="en-US" altLang="zh-CN" sz="16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√ 折痕、顶点的基础模型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√ 根据关键公式完成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node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位置与速度的计算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F10E1BE-7ED6-4F60-90EA-72A5A80DE528}"/>
              </a:ext>
            </a:extLst>
          </p:cNvPr>
          <p:cNvSpPr/>
          <p:nvPr/>
        </p:nvSpPr>
        <p:spPr>
          <a:xfrm>
            <a:off x="1719883" y="4160325"/>
            <a:ext cx="368356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√ 探索合适的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VR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交互方式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D98E9DF-6520-496B-B077-C2459A7A1153}"/>
              </a:ext>
            </a:extLst>
          </p:cNvPr>
          <p:cNvCxnSpPr/>
          <p:nvPr/>
        </p:nvCxnSpPr>
        <p:spPr>
          <a:xfrm>
            <a:off x="5366658" y="1764854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A0B68DC-1E6A-40EA-B68E-5D7C734C8B25}"/>
              </a:ext>
            </a:extLst>
          </p:cNvPr>
          <p:cNvSpPr txBox="1"/>
          <p:nvPr/>
        </p:nvSpPr>
        <p:spPr>
          <a:xfrm>
            <a:off x="672492" y="1371358"/>
            <a:ext cx="3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开题 </a:t>
            </a:r>
            <a:r>
              <a:rPr lang="en-US" altLang="zh-CN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—— </a:t>
            </a:r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中期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EFFF4A4-D63E-42F9-8DA0-0B357323BE00}"/>
              </a:ext>
            </a:extLst>
          </p:cNvPr>
          <p:cNvSpPr txBox="1"/>
          <p:nvPr/>
        </p:nvSpPr>
        <p:spPr>
          <a:xfrm>
            <a:off x="5688934" y="975209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中期 </a:t>
            </a:r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—— 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末期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977E21F-FC7A-4899-909F-6BC06197D33A}"/>
              </a:ext>
            </a:extLst>
          </p:cNvPr>
          <p:cNvSpPr/>
          <p:nvPr/>
        </p:nvSpPr>
        <p:spPr>
          <a:xfrm>
            <a:off x="6008046" y="2018630"/>
            <a:ext cx="3683561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整合前期工作并导入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Unity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，完成基础的折纸项目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B6DB84-83BA-4C5A-A0B1-E4B59739043F}"/>
              </a:ext>
            </a:extLst>
          </p:cNvPr>
          <p:cNvSpPr/>
          <p:nvPr/>
        </p:nvSpPr>
        <p:spPr>
          <a:xfrm>
            <a:off x="6008045" y="4160325"/>
            <a:ext cx="368356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尝试对计算和渲染进行优化</a:t>
            </a:r>
            <a:endParaRPr lang="en-US" altLang="zh-CN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尝试完成进阶和创新的内容</a:t>
            </a:r>
          </a:p>
        </p:txBody>
      </p:sp>
    </p:spTree>
    <p:extLst>
      <p:ext uri="{BB962C8B-B14F-4D97-AF65-F5344CB8AC3E}">
        <p14:creationId xmlns:p14="http://schemas.microsoft.com/office/powerpoint/2010/main" val="4959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项目风险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33" name="PA_任意多边形 32">
            <a:extLst>
              <a:ext uri="{FF2B5EF4-FFF2-40B4-BE49-F238E27FC236}">
                <a16:creationId xmlns:a16="http://schemas.microsoft.com/office/drawing/2014/main" id="{DB457B7E-4396-406F-8DD4-51F990046C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63065" y="2580703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7EF2E5-91F3-44D7-A1F1-4D7B12DB08CF}"/>
              </a:ext>
            </a:extLst>
          </p:cNvPr>
          <p:cNvSpPr/>
          <p:nvPr/>
        </p:nvSpPr>
        <p:spPr>
          <a:xfrm>
            <a:off x="2015187" y="2771190"/>
            <a:ext cx="213601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如何在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VR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中建立交互友好的折纸系统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9C4DA26-4C82-4C1E-9E35-D8253DC2954F}"/>
              </a:ext>
            </a:extLst>
          </p:cNvPr>
          <p:cNvSpPr/>
          <p:nvPr/>
        </p:nvSpPr>
        <p:spPr>
          <a:xfrm>
            <a:off x="2023759" y="2033229"/>
            <a:ext cx="212744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VR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交互</a:t>
            </a:r>
          </a:p>
        </p:txBody>
      </p:sp>
      <p:sp>
        <p:nvSpPr>
          <p:cNvPr id="37" name="PA_任意多边形 36">
            <a:extLst>
              <a:ext uri="{FF2B5EF4-FFF2-40B4-BE49-F238E27FC236}">
                <a16:creationId xmlns:a16="http://schemas.microsoft.com/office/drawing/2014/main" id="{8A06A3F4-1AF7-4F49-B240-840A921E9B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22190" y="2561137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BEC8BC-45D2-4B16-AB7E-A23F18E1C346}"/>
              </a:ext>
            </a:extLst>
          </p:cNvPr>
          <p:cNvSpPr/>
          <p:nvPr/>
        </p:nvSpPr>
        <p:spPr>
          <a:xfrm>
            <a:off x="7378599" y="2683306"/>
            <a:ext cx="213601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做出具有真实感的纸张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B4C144F-664E-4590-BDB6-4BB9100B3862}"/>
              </a:ext>
            </a:extLst>
          </p:cNvPr>
          <p:cNvSpPr/>
          <p:nvPr/>
        </p:nvSpPr>
        <p:spPr>
          <a:xfrm>
            <a:off x="7382884" y="2033229"/>
            <a:ext cx="212744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物理仿真</a:t>
            </a:r>
          </a:p>
        </p:txBody>
      </p:sp>
    </p:spTree>
    <p:extLst>
      <p:ext uri="{BB962C8B-B14F-4D97-AF65-F5344CB8AC3E}">
        <p14:creationId xmlns:p14="http://schemas.microsoft.com/office/powerpoint/2010/main" val="10911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697260" y="2448161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65" y="1372664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 rot="20921172">
            <a:off x="2611912" y="2247604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Q &amp; A</a:t>
            </a:r>
            <a:endParaRPr lang="zh-CN" altLang="en-US" sz="9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Ｏｎｅ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项目简介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项目简介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46C481F-18DA-4787-B38B-28355900FEC1}"/>
              </a:ext>
            </a:extLst>
          </p:cNvPr>
          <p:cNvSpPr/>
          <p:nvPr/>
        </p:nvSpPr>
        <p:spPr>
          <a:xfrm>
            <a:off x="3046112" y="481322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1353038-2108-4911-8D5F-B4F60CCBF9A6}"/>
              </a:ext>
            </a:extLst>
          </p:cNvPr>
          <p:cNvSpPr/>
          <p:nvPr/>
        </p:nvSpPr>
        <p:spPr>
          <a:xfrm>
            <a:off x="6875119" y="481322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62E8FA-F63A-4108-A5BD-B6865318AE0C}"/>
              </a:ext>
            </a:extLst>
          </p:cNvPr>
          <p:cNvSpPr/>
          <p:nvPr/>
        </p:nvSpPr>
        <p:spPr>
          <a:xfrm>
            <a:off x="3244207" y="4866375"/>
            <a:ext cx="2607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ea typeface="方正卡通简体" panose="03000509000000000000" pitchFamily="65" charset="-122"/>
              </a:rPr>
              <a:t>材质</a:t>
            </a:r>
            <a:endParaRPr lang="en-US" altLang="zh-CN" sz="2400" dirty="0">
              <a:latin typeface="Consolas" panose="020B0609020204030204" pitchFamily="49" charset="0"/>
              <a:ea typeface="方正卡通简体" panose="03000509000000000000" pitchFamily="65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ea typeface="方正卡通简体" panose="03000509000000000000" pitchFamily="65" charset="-122"/>
              </a:rPr>
              <a:t>折痕</a:t>
            </a:r>
            <a:endParaRPr lang="en-US" altLang="zh-CN" sz="2400" dirty="0">
              <a:latin typeface="Consolas" panose="020B0609020204030204" pitchFamily="49" charset="0"/>
              <a:ea typeface="方正卡通简体" panose="03000509000000000000" pitchFamily="65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ea typeface="方正卡通简体" panose="03000509000000000000" pitchFamily="65" charset="-122"/>
              </a:rPr>
              <a:t>折痕端点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50393C0-9C0E-402A-A5CF-8823859FD710}"/>
              </a:ext>
            </a:extLst>
          </p:cNvPr>
          <p:cNvSpPr/>
          <p:nvPr/>
        </p:nvSpPr>
        <p:spPr>
          <a:xfrm>
            <a:off x="3010580" y="4163924"/>
            <a:ext cx="246299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纸张的物理建模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442E532-D236-45AF-BE64-627C7753E5CA}"/>
              </a:ext>
            </a:extLst>
          </p:cNvPr>
          <p:cNvSpPr/>
          <p:nvPr/>
        </p:nvSpPr>
        <p:spPr>
          <a:xfrm>
            <a:off x="6820581" y="4889736"/>
            <a:ext cx="3053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更直观的方式来编辑折痕</a:t>
            </a:r>
            <a:r>
              <a:rPr lang="en-US" altLang="zh-CN" sz="2400" dirty="0">
                <a:latin typeface="Consolas" panose="020B0609020204030204" pitchFamily="49" charset="0"/>
                <a:ea typeface="方正卡通简体" panose="03000509000000000000" pitchFamily="65" charset="-122"/>
              </a:rPr>
              <a:t>Pattern</a:t>
            </a: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强化几何约束</a:t>
            </a:r>
            <a:endParaRPr lang="zh-CN" altLang="en-US" sz="2400" dirty="0">
              <a:solidFill>
                <a:schemeClr val="bg1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8463BE7-9F15-46CB-AE48-D9A5A5F77FDD}"/>
              </a:ext>
            </a:extLst>
          </p:cNvPr>
          <p:cNvSpPr/>
          <p:nvPr/>
        </p:nvSpPr>
        <p:spPr>
          <a:xfrm>
            <a:off x="6935813" y="4232169"/>
            <a:ext cx="212744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VR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交互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C7D0BDB-380A-429C-981F-82D88DF3F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207" y="1554638"/>
            <a:ext cx="2161093" cy="217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D6C504-0F5C-41CF-BFA8-AF9DF59CE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9" y="1554638"/>
            <a:ext cx="2345461" cy="2174881"/>
          </a:xfrm>
          <a:prstGeom prst="rect">
            <a:avLst/>
          </a:prstGeom>
          <a:ln>
            <a:solidFill>
              <a:srgbClr val="004188"/>
            </a:solidFill>
          </a:ln>
        </p:spPr>
      </p:pic>
      <p:sp>
        <p:nvSpPr>
          <p:cNvPr id="25" name="箭头: 左右 24">
            <a:extLst>
              <a:ext uri="{FF2B5EF4-FFF2-40B4-BE49-F238E27FC236}">
                <a16:creationId xmlns:a16="http://schemas.microsoft.com/office/drawing/2014/main" id="{288519A7-0984-452F-965F-7114CBE4879D}"/>
              </a:ext>
            </a:extLst>
          </p:cNvPr>
          <p:cNvSpPr/>
          <p:nvPr/>
        </p:nvSpPr>
        <p:spPr>
          <a:xfrm>
            <a:off x="5604749" y="2597484"/>
            <a:ext cx="831287" cy="34013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期望完成的效果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CD1117-26DB-4C24-BC51-E453D1C9C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97" y="978224"/>
            <a:ext cx="2539000" cy="193810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10B91B4-C9E1-42F6-BD10-CD9444A25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35" y="3606281"/>
            <a:ext cx="2759011" cy="18669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65EFF7D-E16F-439D-8A52-72CF092B2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62" y="3549532"/>
            <a:ext cx="2734511" cy="18503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6E7CB1F-F80B-4603-8C1A-652096171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657" y="1017282"/>
            <a:ext cx="2701297" cy="198095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4A60B41-D2A7-437F-8A5C-4A78B2E13106}"/>
              </a:ext>
            </a:extLst>
          </p:cNvPr>
          <p:cNvSpPr txBox="1"/>
          <p:nvPr/>
        </p:nvSpPr>
        <p:spPr>
          <a:xfrm>
            <a:off x="1098876" y="3064848"/>
            <a:ext cx="3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基础折纸模型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D56BBEE-1993-4CF2-96EB-87BD02B35428}"/>
              </a:ext>
            </a:extLst>
          </p:cNvPr>
          <p:cNvSpPr txBox="1"/>
          <p:nvPr/>
        </p:nvSpPr>
        <p:spPr>
          <a:xfrm>
            <a:off x="6281461" y="3143676"/>
            <a:ext cx="3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剪切折纸模型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C9A058-0B3A-4A12-BF65-EF0B148EE906}"/>
              </a:ext>
            </a:extLst>
          </p:cNvPr>
          <p:cNvSpPr txBox="1"/>
          <p:nvPr/>
        </p:nvSpPr>
        <p:spPr>
          <a:xfrm>
            <a:off x="1173433" y="5640663"/>
            <a:ext cx="3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密铺折纸模型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DDA46B-04A7-4BC1-B050-67EABF7EB148}"/>
              </a:ext>
            </a:extLst>
          </p:cNvPr>
          <p:cNvSpPr txBox="1"/>
          <p:nvPr/>
        </p:nvSpPr>
        <p:spPr>
          <a:xfrm>
            <a:off x="6171102" y="5581387"/>
            <a:ext cx="3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有弧度的折纸模型</a:t>
            </a:r>
          </a:p>
        </p:txBody>
      </p:sp>
    </p:spTree>
    <p:extLst>
      <p:ext uri="{BB962C8B-B14F-4D97-AF65-F5344CB8AC3E}">
        <p14:creationId xmlns:p14="http://schemas.microsoft.com/office/powerpoint/2010/main" val="20159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Ｔｗｏ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已完成工作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3" y="234963"/>
            <a:ext cx="528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Pattern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的表示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0D8776-266F-4120-B10F-F0DE9CC635B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5BF11C4-E082-4B45-A68A-FCCDDAFDF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43" y="1971883"/>
            <a:ext cx="3795261" cy="37472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657A26-CE1A-4734-9B76-5A0AF6362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431" y="2612471"/>
            <a:ext cx="5002137" cy="1949019"/>
          </a:xfrm>
          <a:prstGeom prst="rect">
            <a:avLst/>
          </a:prstGeom>
        </p:spPr>
      </p:pic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0046F65C-974A-4BF5-A633-63EB9256BACA}"/>
              </a:ext>
            </a:extLst>
          </p:cNvPr>
          <p:cNvSpPr/>
          <p:nvPr/>
        </p:nvSpPr>
        <p:spPr>
          <a:xfrm>
            <a:off x="6516414" y="3252952"/>
            <a:ext cx="4729655" cy="17604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连接符: 曲线 98">
            <a:extLst>
              <a:ext uri="{FF2B5EF4-FFF2-40B4-BE49-F238E27FC236}">
                <a16:creationId xmlns:a16="http://schemas.microsoft.com/office/drawing/2014/main" id="{5CE71A73-7185-459B-9B40-C995270C1097}"/>
              </a:ext>
            </a:extLst>
          </p:cNvPr>
          <p:cNvCxnSpPr>
            <a:cxnSpLocks/>
          </p:cNvCxnSpPr>
          <p:nvPr/>
        </p:nvCxnSpPr>
        <p:spPr>
          <a:xfrm>
            <a:off x="5444359" y="2612471"/>
            <a:ext cx="1072055" cy="71930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02BA9480-2DEB-40C2-BF2D-74F84402A74A}"/>
              </a:ext>
            </a:extLst>
          </p:cNvPr>
          <p:cNvSpPr/>
          <p:nvPr/>
        </p:nvSpPr>
        <p:spPr>
          <a:xfrm>
            <a:off x="6516414" y="3731173"/>
            <a:ext cx="4729655" cy="176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" name="连接符: 曲线 103">
            <a:extLst>
              <a:ext uri="{FF2B5EF4-FFF2-40B4-BE49-F238E27FC236}">
                <a16:creationId xmlns:a16="http://schemas.microsoft.com/office/drawing/2014/main" id="{0E8C0142-1822-46D7-8981-BF02DD1FD3A7}"/>
              </a:ext>
            </a:extLst>
          </p:cNvPr>
          <p:cNvCxnSpPr>
            <a:cxnSpLocks/>
          </p:cNvCxnSpPr>
          <p:nvPr/>
        </p:nvCxnSpPr>
        <p:spPr>
          <a:xfrm flipV="1">
            <a:off x="4939862" y="3819199"/>
            <a:ext cx="1576552" cy="123020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3651AF-A2BD-4F3A-8AC3-1031151F608F}"/>
              </a:ext>
            </a:extLst>
          </p:cNvPr>
          <p:cNvSpPr/>
          <p:nvPr/>
        </p:nvSpPr>
        <p:spPr>
          <a:xfrm>
            <a:off x="8953500" y="2586598"/>
            <a:ext cx="2149535" cy="2031325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class </a:t>
            </a:r>
            <a:r>
              <a:rPr lang="en-US" altLang="zh-CN" b="1" dirty="0" err="1">
                <a:solidFill>
                  <a:schemeClr val="accent6"/>
                </a:solidFill>
              </a:rPr>
              <a:t>Vertice</a:t>
            </a:r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/>
              <a:t>{</a:t>
            </a:r>
          </a:p>
          <a:p>
            <a:r>
              <a:rPr lang="en-US" altLang="zh-CN" b="1" dirty="0"/>
              <a:t>public:</a:t>
            </a:r>
          </a:p>
          <a:p>
            <a:pPr lvl="1"/>
            <a:r>
              <a:rPr lang="en-US" altLang="zh-CN" b="1" dirty="0"/>
              <a:t>float x, y, z;</a:t>
            </a:r>
          </a:p>
          <a:p>
            <a:pPr lvl="1"/>
            <a:r>
              <a:rPr lang="en-US" altLang="zh-CN" b="1" dirty="0"/>
              <a:t>int id;</a:t>
            </a:r>
          </a:p>
          <a:p>
            <a:pPr lvl="1"/>
            <a:r>
              <a:rPr lang="en-US" altLang="zh-CN" b="1" dirty="0"/>
              <a:t>…</a:t>
            </a:r>
          </a:p>
          <a:p>
            <a:r>
              <a:rPr lang="en-US" altLang="zh-CN" b="1" dirty="0"/>
              <a:t>};</a:t>
            </a:r>
            <a:endParaRPr lang="zh-CN" altLang="en-US" sz="1200" b="1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5776A5-093D-4714-969A-432F3E365E8D}"/>
              </a:ext>
            </a:extLst>
          </p:cNvPr>
          <p:cNvSpPr/>
          <p:nvPr/>
        </p:nvSpPr>
        <p:spPr>
          <a:xfrm>
            <a:off x="558856" y="1971831"/>
            <a:ext cx="3580443" cy="420512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class </a:t>
            </a:r>
            <a:r>
              <a:rPr lang="en-US" altLang="zh-CN" b="1" dirty="0">
                <a:solidFill>
                  <a:schemeClr val="accent1"/>
                </a:solidFill>
                <a:sym typeface="+mn-lt"/>
              </a:rPr>
              <a:t>Edge</a:t>
            </a:r>
          </a:p>
          <a:p>
            <a:pPr lvl="0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{</a:t>
            </a:r>
          </a:p>
          <a:p>
            <a:pPr lvl="0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public: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>
                <a:sym typeface="+mn-lt"/>
              </a:rPr>
              <a:t>Vertice</a:t>
            </a:r>
            <a:r>
              <a:rPr lang="en-US" altLang="zh-CN" b="1" dirty="0">
                <a:sym typeface="+mn-lt"/>
              </a:rPr>
              <a:t> v1, v2;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float angle;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TYPE </a:t>
            </a:r>
            <a:r>
              <a:rPr lang="en-US" altLang="zh-CN" b="1" dirty="0" err="1">
                <a:sym typeface="+mn-lt"/>
              </a:rPr>
              <a:t>type</a:t>
            </a:r>
            <a:r>
              <a:rPr lang="en-US" altLang="zh-CN" b="1" dirty="0">
                <a:sym typeface="+mn-lt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sym typeface="+mn-lt"/>
              </a:rPr>
              <a:t>//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Border, Mountain, Valley,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</a:rPr>
              <a:t>etc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...	</a:t>
            </a:r>
          </a:p>
          <a:p>
            <a:pPr lvl="0">
              <a:lnSpc>
                <a:spcPct val="150000"/>
              </a:lnSpc>
            </a:pPr>
            <a:r>
              <a:rPr lang="en-US" altLang="zh-CN" b="1" dirty="0">
                <a:sym typeface="+mn-lt"/>
              </a:rPr>
              <a:t>};</a:t>
            </a:r>
            <a:endParaRPr lang="zh-CN" altLang="en-US" sz="2000" b="1" dirty="0"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60D1DD-038F-4D92-B44D-79CABD920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39" y="1555390"/>
            <a:ext cx="3795261" cy="374722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16FA5B7-7595-4CE5-97E9-0A59A798C75B}"/>
              </a:ext>
            </a:extLst>
          </p:cNvPr>
          <p:cNvSpPr/>
          <p:nvPr/>
        </p:nvSpPr>
        <p:spPr>
          <a:xfrm>
            <a:off x="6903720" y="2714367"/>
            <a:ext cx="168443" cy="18941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6C9D92B1-A621-43D1-B025-4C8D392FC57A}"/>
              </a:ext>
            </a:extLst>
          </p:cNvPr>
          <p:cNvCxnSpPr>
            <a:cxnSpLocks/>
            <a:stCxn id="12" idx="1"/>
            <a:endCxn id="2" idx="6"/>
          </p:cNvCxnSpPr>
          <p:nvPr/>
        </p:nvCxnSpPr>
        <p:spPr>
          <a:xfrm rot="10800000">
            <a:off x="7072164" y="2809073"/>
            <a:ext cx="1881337" cy="793189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81F1390C-1C48-4581-AAA0-6EFA0DA8576D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>
            <a:off x="4139299" y="3798881"/>
            <a:ext cx="1242598" cy="988665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E9667DD-3034-4CA3-9FFB-3852E802CE7C}"/>
              </a:ext>
            </a:extLst>
          </p:cNvPr>
          <p:cNvSpPr txBox="1"/>
          <p:nvPr/>
        </p:nvSpPr>
        <p:spPr>
          <a:xfrm>
            <a:off x="1510473" y="234963"/>
            <a:ext cx="528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Pattern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的解析与建模</a:t>
            </a: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0BAA4C17-81EA-4C70-8C21-9A6602C1C9A7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3932319" y="2675864"/>
            <a:ext cx="1329997" cy="916035"/>
          </a:xfrm>
          <a:prstGeom prst="curved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3651AF-A2BD-4F3A-8AC3-1031151F608F}"/>
              </a:ext>
            </a:extLst>
          </p:cNvPr>
          <p:cNvSpPr/>
          <p:nvPr/>
        </p:nvSpPr>
        <p:spPr>
          <a:xfrm>
            <a:off x="1497773" y="1917466"/>
            <a:ext cx="2149535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Intersection Point</a:t>
            </a:r>
            <a:endParaRPr lang="zh-CN" altLang="en-US" sz="1200" b="1" dirty="0">
              <a:solidFill>
                <a:srgbClr val="FF0000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60D1DD-038F-4D92-B44D-79CABD920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39" y="1555390"/>
            <a:ext cx="3795261" cy="374722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16FA5B7-7595-4CE5-97E9-0A59A798C75B}"/>
              </a:ext>
            </a:extLst>
          </p:cNvPr>
          <p:cNvSpPr/>
          <p:nvPr/>
        </p:nvSpPr>
        <p:spPr>
          <a:xfrm flipH="1" flipV="1">
            <a:off x="6251989" y="3272246"/>
            <a:ext cx="292500" cy="330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6C9D92B1-A621-43D1-B025-4C8D392FC57A}"/>
              </a:ext>
            </a:extLst>
          </p:cNvPr>
          <p:cNvCxnSpPr>
            <a:cxnSpLocks/>
            <a:stCxn id="12" idx="3"/>
            <a:endCxn id="2" idx="6"/>
          </p:cNvCxnSpPr>
          <p:nvPr/>
        </p:nvCxnSpPr>
        <p:spPr>
          <a:xfrm>
            <a:off x="3647308" y="2102132"/>
            <a:ext cx="2604681" cy="133512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E9667DD-3034-4CA3-9FFB-3852E802CE7C}"/>
              </a:ext>
            </a:extLst>
          </p:cNvPr>
          <p:cNvSpPr txBox="1"/>
          <p:nvPr/>
        </p:nvSpPr>
        <p:spPr>
          <a:xfrm>
            <a:off x="1510473" y="234963"/>
            <a:ext cx="528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Pattern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的解析与建模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53118A7-28F3-4E86-984A-4B3DBBFFF6D8}"/>
              </a:ext>
            </a:extLst>
          </p:cNvPr>
          <p:cNvCxnSpPr/>
          <p:nvPr/>
        </p:nvCxnSpPr>
        <p:spPr>
          <a:xfrm flipH="1">
            <a:off x="4683034" y="3357154"/>
            <a:ext cx="809897" cy="17961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8BD331C2-15B1-4371-89E4-49A9A5E6C6E4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3647310" y="4003766"/>
            <a:ext cx="1564771" cy="1077766"/>
          </a:xfrm>
          <a:prstGeom prst="curved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BFE116C-DBC1-46B8-940C-5499B52745C5}"/>
              </a:ext>
            </a:extLst>
          </p:cNvPr>
          <p:cNvSpPr/>
          <p:nvPr/>
        </p:nvSpPr>
        <p:spPr>
          <a:xfrm>
            <a:off x="1497774" y="4896866"/>
            <a:ext cx="2149535" cy="369332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</a:rPr>
              <a:t>*Facet Edge</a:t>
            </a:r>
            <a:endParaRPr lang="zh-CN" altLang="en-US" sz="1200" b="1" dirty="0">
              <a:solidFill>
                <a:schemeClr val="accent4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3D4F5585-CC72-48A9-819F-C83DB9498755}"/>
              </a:ext>
            </a:extLst>
          </p:cNvPr>
          <p:cNvSpPr/>
          <p:nvPr/>
        </p:nvSpPr>
        <p:spPr>
          <a:xfrm>
            <a:off x="6394269" y="2854234"/>
            <a:ext cx="866442" cy="574766"/>
          </a:xfrm>
          <a:prstGeom prst="triangle">
            <a:avLst>
              <a:gd name="adj" fmla="val 6829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D35772-861C-4863-8789-ED08CC5256A3}"/>
              </a:ext>
            </a:extLst>
          </p:cNvPr>
          <p:cNvSpPr/>
          <p:nvPr/>
        </p:nvSpPr>
        <p:spPr>
          <a:xfrm>
            <a:off x="8773571" y="2313429"/>
            <a:ext cx="2149535" cy="369332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*Triangular Face</a:t>
            </a:r>
            <a:endParaRPr lang="zh-CN" altLang="en-US" sz="1200" b="1" dirty="0">
              <a:solidFill>
                <a:schemeClr val="accent6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7B30D461-9333-4683-B2BE-B3AB7CCC56D9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 flipV="1">
            <a:off x="7123358" y="2498095"/>
            <a:ext cx="1650213" cy="643522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手绘风ｐｐｔ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644</Words>
  <Application>Microsoft Office PowerPoint</Application>
  <PresentationFormat>宽屏</PresentationFormat>
  <Paragraphs>178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Comic Sans MS</vt:lpstr>
      <vt:lpstr>等线 Light</vt:lpstr>
      <vt:lpstr>Calibri</vt:lpstr>
      <vt:lpstr>等线</vt:lpstr>
      <vt:lpstr>方正卡通简体</vt:lpstr>
      <vt:lpstr>Arial</vt:lpstr>
      <vt:lpstr>萝莉体 第二版</vt:lpstr>
      <vt:lpstr>Arial Black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第一PPT模板网-WWW.1PPT.COM</dc:creator>
  <cp:keywords>第一PPT模板网-WWW.1PPT.COM</cp:keywords>
  <cp:lastModifiedBy>诺 陈</cp:lastModifiedBy>
  <cp:revision>341</cp:revision>
  <dcterms:created xsi:type="dcterms:W3CDTF">2017-07-27T08:46:21Z</dcterms:created>
  <dcterms:modified xsi:type="dcterms:W3CDTF">2019-05-28T04:53:53Z</dcterms:modified>
  <cp:category>www.1ppt.com</cp:category>
</cp:coreProperties>
</file>